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328B2DC8.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01_B10CA961.xml" ContentType="application/vnd.ms-powerpoint.comments+xml"/>
  <Override PartName="/ppt/notesSlides/notesSlide4.xml" ContentType="application/vnd.openxmlformats-officedocument.presentationml.notesSlide+xml"/>
  <Override PartName="/ppt/comments/modernComment_109_88BFCF6F.xml" ContentType="application/vnd.ms-powerpoint.comments+xml"/>
  <Override PartName="/ppt/notesSlides/notesSlide5.xml" ContentType="application/vnd.openxmlformats-officedocument.presentationml.notesSlide+xml"/>
  <Override PartName="/ppt/comments/modernComment_103_243CF423.xml" ContentType="application/vnd.ms-powerpoint.comments+xml"/>
  <Override PartName="/ppt/notesSlides/notesSlide6.xml" ContentType="application/vnd.openxmlformats-officedocument.presentationml.notesSlide+xml"/>
  <Override PartName="/ppt/comments/modernComment_10A_10046FEF.xml" ContentType="application/vnd.ms-powerpoint.comments+xml"/>
  <Override PartName="/ppt/notesSlides/notesSlide7.xml" ContentType="application/vnd.openxmlformats-officedocument.presentationml.notesSlide+xml"/>
  <Override PartName="/ppt/comments/modernComment_110_4A215A8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4_8FCD2DFE.xml" ContentType="application/vnd.ms-powerpoint.comments+xml"/>
  <Override PartName="/ppt/notesSlides/notesSlide10.xml" ContentType="application/vnd.openxmlformats-officedocument.presentationml.notesSlide+xml"/>
  <Override PartName="/ppt/comments/modernComment_102_63446A4F.xml" ContentType="application/vnd.ms-powerpoint.comments+xml"/>
  <Override PartName="/ppt/notesSlides/notesSlide11.xml" ContentType="application/vnd.openxmlformats-officedocument.presentationml.notesSlide+xml"/>
  <Override PartName="/ppt/comments/modernComment_106_6841A896.xml" ContentType="application/vnd.ms-powerpoint.comments+xml"/>
  <Override PartName="/ppt/notesSlides/notesSlide12.xml" ContentType="application/vnd.openxmlformats-officedocument.presentationml.notesSlide+xml"/>
  <Override PartName="/ppt/comments/modernComment_107_60B8CD6E.xml" ContentType="application/vnd.ms-powerpoint.comments+xml"/>
  <Override PartName="/ppt/notesSlides/notesSlide13.xml" ContentType="application/vnd.openxmlformats-officedocument.presentationml.notesSlide+xml"/>
  <Override PartName="/ppt/comments/modernComment_108_CD8BCF5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2" r:id="rId4"/>
  </p:sldMasterIdLst>
  <p:notesMasterIdLst>
    <p:notesMasterId r:id="rId21"/>
  </p:notesMasterIdLst>
  <p:sldIdLst>
    <p:sldId id="256" r:id="rId5"/>
    <p:sldId id="270" r:id="rId6"/>
    <p:sldId id="257" r:id="rId7"/>
    <p:sldId id="265" r:id="rId8"/>
    <p:sldId id="259" r:id="rId9"/>
    <p:sldId id="266" r:id="rId10"/>
    <p:sldId id="272" r:id="rId11"/>
    <p:sldId id="278" r:id="rId12"/>
    <p:sldId id="260" r:id="rId13"/>
    <p:sldId id="258" r:id="rId14"/>
    <p:sldId id="262" r:id="rId15"/>
    <p:sldId id="263" r:id="rId16"/>
    <p:sldId id="264" r:id="rId17"/>
    <p:sldId id="269" r:id="rId18"/>
    <p:sldId id="277" r:id="rId19"/>
    <p:sldId id="268"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16BD7E-7C02-F0B3-0534-B8503E974840}" name="Guerette,Christine E." initials="CG" userId="S::cguerette@uchc.edu::5a3c7fcc-11d9-449a-8833-8c5c0717fde8" providerId="AD"/>
  <p188:author id="{E90537BE-D265-660D-F645-6330AD44B7F1}" name="Sussman,Jennifer E." initials="SE" userId="S::sussman@uchc.edu::fbe0ebf3-23b5-48d9-a92f-038561d1751c" providerId="AD"/>
  <p188:author id="{7A0A2AFC-DAF7-3D76-7247-FB101DBD540F}" name="Vendetti,Janice" initials="Ve" userId="S::vendetti@uchc.edu::5b66ef77-e6cc-48c9-aaad-87369b74c2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E2F"/>
    <a:srgbClr val="CEDCE0"/>
    <a:srgbClr val="B6CBD0"/>
    <a:srgbClr val="9EB9C0"/>
    <a:srgbClr val="87A8B1"/>
    <a:srgbClr val="7098A2"/>
    <a:srgbClr val="F2F1F9"/>
    <a:srgbClr val="DDDBEF"/>
    <a:srgbClr val="C7C5E5"/>
    <a:srgbClr val="B2A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E8020-DCD1-4F14-8C23-881C3DD77286}" v="86" dt="2024-11-22T14:24:38.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2902" autoAdjust="0"/>
  </p:normalViewPr>
  <p:slideViewPr>
    <p:cSldViewPr snapToGrid="0">
      <p:cViewPr varScale="1">
        <p:scale>
          <a:sx n="44" d="100"/>
          <a:sy n="44" d="100"/>
        </p:scale>
        <p:origin x="11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rette,Christine E." userId="5a3c7fcc-11d9-449a-8833-8c5c0717fde8" providerId="ADAL" clId="{188E8020-DCD1-4F14-8C23-881C3DD77286}"/>
    <pc:docChg chg="undo redo custSel modSld sldOrd modNotesMaster">
      <pc:chgData name="Guerette,Christine E." userId="5a3c7fcc-11d9-449a-8833-8c5c0717fde8" providerId="ADAL" clId="{188E8020-DCD1-4F14-8C23-881C3DD77286}" dt="2024-11-22T14:24:38.189" v="1978" actId="20577"/>
      <pc:docMkLst>
        <pc:docMk/>
      </pc:docMkLst>
      <pc:sldChg chg="modSp mod">
        <pc:chgData name="Guerette,Christine E." userId="5a3c7fcc-11d9-449a-8833-8c5c0717fde8" providerId="ADAL" clId="{188E8020-DCD1-4F14-8C23-881C3DD77286}" dt="2024-11-17T02:26:06.451" v="399" actId="20577"/>
        <pc:sldMkLst>
          <pc:docMk/>
          <pc:sldMk cId="847982024" sldId="256"/>
        </pc:sldMkLst>
        <pc:spChg chg="mod">
          <ac:chgData name="Guerette,Christine E." userId="5a3c7fcc-11d9-449a-8833-8c5c0717fde8" providerId="ADAL" clId="{188E8020-DCD1-4F14-8C23-881C3DD77286}" dt="2024-11-17T02:26:06.451" v="399" actId="20577"/>
          <ac:spMkLst>
            <pc:docMk/>
            <pc:sldMk cId="847982024" sldId="256"/>
            <ac:spMk id="3" creationId="{00401ABE-690A-8D23-C3B3-22806D33A5FB}"/>
          </ac:spMkLst>
        </pc:spChg>
      </pc:sldChg>
      <pc:sldChg chg="modNotesTx">
        <pc:chgData name="Guerette,Christine E." userId="5a3c7fcc-11d9-449a-8833-8c5c0717fde8" providerId="ADAL" clId="{188E8020-DCD1-4F14-8C23-881C3DD77286}" dt="2024-11-17T22:17:16.654" v="1825" actId="20577"/>
        <pc:sldMkLst>
          <pc:docMk/>
          <pc:sldMk cId="2970397025" sldId="257"/>
        </pc:sldMkLst>
      </pc:sldChg>
      <pc:sldChg chg="modSp">
        <pc:chgData name="Guerette,Christine E." userId="5a3c7fcc-11d9-449a-8833-8c5c0717fde8" providerId="ADAL" clId="{188E8020-DCD1-4F14-8C23-881C3DD77286}" dt="2024-11-22T14:24:38.189" v="1978" actId="20577"/>
        <pc:sldMkLst>
          <pc:docMk/>
          <pc:sldMk cId="1665428047" sldId="258"/>
        </pc:sldMkLst>
        <pc:spChg chg="mod">
          <ac:chgData name="Guerette,Christine E." userId="5a3c7fcc-11d9-449a-8833-8c5c0717fde8" providerId="ADAL" clId="{188E8020-DCD1-4F14-8C23-881C3DD77286}" dt="2024-11-22T14:24:38.189" v="1978" actId="20577"/>
          <ac:spMkLst>
            <pc:docMk/>
            <pc:sldMk cId="1665428047" sldId="258"/>
            <ac:spMk id="65" creationId="{61DA254B-3FAD-F361-744E-2B1659B9DF6B}"/>
          </ac:spMkLst>
        </pc:spChg>
        <pc:spChg chg="mod">
          <ac:chgData name="Guerette,Christine E." userId="5a3c7fcc-11d9-449a-8833-8c5c0717fde8" providerId="ADAL" clId="{188E8020-DCD1-4F14-8C23-881C3DD77286}" dt="2024-11-22T14:24:38.189" v="1978" actId="20577"/>
          <ac:spMkLst>
            <pc:docMk/>
            <pc:sldMk cId="1665428047" sldId="258"/>
            <ac:spMk id="66" creationId="{4E87534D-DB64-2324-14D4-048884D0B112}"/>
          </ac:spMkLst>
        </pc:spChg>
        <pc:grpChg chg="mod">
          <ac:chgData name="Guerette,Christine E." userId="5a3c7fcc-11d9-449a-8833-8c5c0717fde8" providerId="ADAL" clId="{188E8020-DCD1-4F14-8C23-881C3DD77286}" dt="2024-11-22T14:24:38.189" v="1978" actId="20577"/>
          <ac:grpSpMkLst>
            <pc:docMk/>
            <pc:sldMk cId="1665428047" sldId="258"/>
            <ac:grpSpMk id="67" creationId="{378F088F-C092-E44D-A531-B18B48F7D9B5}"/>
          </ac:grpSpMkLst>
        </pc:grpChg>
      </pc:sldChg>
      <pc:sldChg chg="modSp mod modAnim modNotesTx">
        <pc:chgData name="Guerette,Christine E." userId="5a3c7fcc-11d9-449a-8833-8c5c0717fde8" providerId="ADAL" clId="{188E8020-DCD1-4F14-8C23-881C3DD77286}" dt="2024-11-18T02:55:52.336" v="1976" actId="20577"/>
        <pc:sldMkLst>
          <pc:docMk/>
          <pc:sldMk cId="607974435" sldId="259"/>
        </pc:sldMkLst>
        <pc:spChg chg="mod">
          <ac:chgData name="Guerette,Christine E." userId="5a3c7fcc-11d9-449a-8833-8c5c0717fde8" providerId="ADAL" clId="{188E8020-DCD1-4F14-8C23-881C3DD77286}" dt="2024-11-18T02:55:52.336" v="1976" actId="20577"/>
          <ac:spMkLst>
            <pc:docMk/>
            <pc:sldMk cId="607974435" sldId="259"/>
            <ac:spMk id="3" creationId="{4F0E7312-49A7-F233-DEAC-DF192CACF65E}"/>
          </ac:spMkLst>
        </pc:spChg>
      </pc:sldChg>
      <pc:sldChg chg="ord">
        <pc:chgData name="Guerette,Christine E." userId="5a3c7fcc-11d9-449a-8833-8c5c0717fde8" providerId="ADAL" clId="{188E8020-DCD1-4F14-8C23-881C3DD77286}" dt="2024-11-17T02:39:22.576" v="416"/>
        <pc:sldMkLst>
          <pc:docMk/>
          <pc:sldMk cId="2412588542" sldId="260"/>
        </pc:sldMkLst>
      </pc:sldChg>
      <pc:sldChg chg="modSp mod modNotesTx">
        <pc:chgData name="Guerette,Christine E." userId="5a3c7fcc-11d9-449a-8833-8c5c0717fde8" providerId="ADAL" clId="{188E8020-DCD1-4F14-8C23-881C3DD77286}" dt="2024-11-17T22:55:53.714" v="1884" actId="20577"/>
        <pc:sldMkLst>
          <pc:docMk/>
          <pc:sldMk cId="1749133462" sldId="262"/>
        </pc:sldMkLst>
        <pc:spChg chg="mod">
          <ac:chgData name="Guerette,Christine E." userId="5a3c7fcc-11d9-449a-8833-8c5c0717fde8" providerId="ADAL" clId="{188E8020-DCD1-4F14-8C23-881C3DD77286}" dt="2024-11-17T22:55:53.714" v="1884" actId="20577"/>
          <ac:spMkLst>
            <pc:docMk/>
            <pc:sldMk cId="1749133462" sldId="262"/>
            <ac:spMk id="2" creationId="{05769314-00B6-3437-FFAA-25EF07AE2308}"/>
          </ac:spMkLst>
        </pc:spChg>
      </pc:sldChg>
      <pc:sldChg chg="modSp mod modCm modNotesTx">
        <pc:chgData name="Guerette,Christine E." userId="5a3c7fcc-11d9-449a-8833-8c5c0717fde8" providerId="ADAL" clId="{188E8020-DCD1-4F14-8C23-881C3DD77286}" dt="2024-11-17T22:11:34.110" v="1794" actId="20577"/>
        <pc:sldMkLst>
          <pc:docMk/>
          <pc:sldMk cId="1622723950" sldId="263"/>
        </pc:sldMkLst>
        <pc:spChg chg="mod">
          <ac:chgData name="Guerette,Christine E." userId="5a3c7fcc-11d9-449a-8833-8c5c0717fde8" providerId="ADAL" clId="{188E8020-DCD1-4F14-8C23-881C3DD77286}" dt="2024-11-17T22:10:39.217" v="1655" actId="20577"/>
          <ac:spMkLst>
            <pc:docMk/>
            <pc:sldMk cId="1622723950" sldId="263"/>
            <ac:spMk id="3" creationId="{4F0E7312-49A7-F233-DEAC-DF192CACF65E}"/>
          </ac:spMkLst>
        </pc:spChg>
        <pc:extLst>
          <p:ext xmlns:p="http://schemas.openxmlformats.org/presentationml/2006/main" uri="{D6D511B9-2390-475A-947B-AFAB55BFBCF1}">
            <pc226:cmChg xmlns:pc226="http://schemas.microsoft.com/office/powerpoint/2022/06/main/command" chg="mod">
              <pc226:chgData name="Guerette,Christine E." userId="5a3c7fcc-11d9-449a-8833-8c5c0717fde8" providerId="ADAL" clId="{188E8020-DCD1-4F14-8C23-881C3DD77286}" dt="2024-11-17T22:10:39.217" v="1655" actId="20577"/>
              <pc2:cmMkLst xmlns:pc2="http://schemas.microsoft.com/office/powerpoint/2019/9/main/command">
                <pc:docMk/>
                <pc:sldMk cId="1622723950" sldId="263"/>
                <pc2:cmMk id="{2523C735-A64B-44C6-A0A8-1D304F8C21C1}"/>
              </pc2:cmMkLst>
            </pc226:cmChg>
          </p:ext>
        </pc:extLst>
      </pc:sldChg>
      <pc:sldChg chg="modSp mod modCm modNotesTx">
        <pc:chgData name="Guerette,Christine E." userId="5a3c7fcc-11d9-449a-8833-8c5c0717fde8" providerId="ADAL" clId="{188E8020-DCD1-4F14-8C23-881C3DD77286}" dt="2024-11-17T22:08:07.686" v="1437" actId="20577"/>
        <pc:sldMkLst>
          <pc:docMk/>
          <pc:sldMk cId="3448491865" sldId="264"/>
        </pc:sldMkLst>
        <pc:spChg chg="mod">
          <ac:chgData name="Guerette,Christine E." userId="5a3c7fcc-11d9-449a-8833-8c5c0717fde8" providerId="ADAL" clId="{188E8020-DCD1-4F14-8C23-881C3DD77286}" dt="2024-11-17T22:05:16.643" v="979" actId="403"/>
          <ac:spMkLst>
            <pc:docMk/>
            <pc:sldMk cId="3448491865" sldId="264"/>
            <ac:spMk id="5" creationId="{18B15774-326F-A2BC-CD0D-B3CFAD5AE1A9}"/>
          </ac:spMkLst>
        </pc:spChg>
        <pc:spChg chg="mod">
          <ac:chgData name="Guerette,Christine E." userId="5a3c7fcc-11d9-449a-8833-8c5c0717fde8" providerId="ADAL" clId="{188E8020-DCD1-4F14-8C23-881C3DD77286}" dt="2024-11-17T22:05:05.982" v="978" actId="1076"/>
          <ac:spMkLst>
            <pc:docMk/>
            <pc:sldMk cId="3448491865" sldId="264"/>
            <ac:spMk id="6" creationId="{B2918D11-A08C-33C3-EFB8-2EE07A67FB8A}"/>
          </ac:spMkLst>
        </pc:spChg>
        <pc:spChg chg="mod">
          <ac:chgData name="Guerette,Christine E." userId="5a3c7fcc-11d9-449a-8833-8c5c0717fde8" providerId="ADAL" clId="{188E8020-DCD1-4F14-8C23-881C3DD77286}" dt="2024-11-17T22:05:59.169" v="1028" actId="20577"/>
          <ac:spMkLst>
            <pc:docMk/>
            <pc:sldMk cId="3448491865" sldId="264"/>
            <ac:spMk id="7" creationId="{B113B2CF-C1EE-B8E6-1CBE-2DA920B368F4}"/>
          </ac:spMkLst>
        </pc:spChg>
        <pc:extLst>
          <p:ext xmlns:p="http://schemas.openxmlformats.org/presentationml/2006/main" uri="{D6D511B9-2390-475A-947B-AFAB55BFBCF1}">
            <pc226:cmChg xmlns:pc226="http://schemas.microsoft.com/office/powerpoint/2022/06/main/command" chg="mod">
              <pc226:chgData name="Guerette,Christine E." userId="5a3c7fcc-11d9-449a-8833-8c5c0717fde8" providerId="ADAL" clId="{188E8020-DCD1-4F14-8C23-881C3DD77286}" dt="2024-11-17T22:05:59.169" v="1028" actId="20577"/>
              <pc2:cmMkLst xmlns:pc2="http://schemas.microsoft.com/office/powerpoint/2019/9/main/command">
                <pc:docMk/>
                <pc:sldMk cId="3448491865" sldId="264"/>
                <pc2:cmMk id="{9FBEFF07-6A16-42F1-A140-931C11652720}"/>
              </pc2:cmMkLst>
            </pc226:cmChg>
            <pc226:cmChg xmlns:pc226="http://schemas.microsoft.com/office/powerpoint/2022/06/main/command" chg="mod">
              <pc226:chgData name="Guerette,Christine E." userId="5a3c7fcc-11d9-449a-8833-8c5c0717fde8" providerId="ADAL" clId="{188E8020-DCD1-4F14-8C23-881C3DD77286}" dt="2024-11-17T22:03:55.309" v="821"/>
              <pc2:cmMkLst xmlns:pc2="http://schemas.microsoft.com/office/powerpoint/2019/9/main/command">
                <pc:docMk/>
                <pc:sldMk cId="3448491865" sldId="264"/>
                <pc2:cmMk id="{5AA25C21-5528-41B9-B6F7-FB2B469AD9D1}"/>
              </pc2:cmMkLst>
            </pc226:cmChg>
            <pc226:cmChg xmlns:pc226="http://schemas.microsoft.com/office/powerpoint/2022/06/main/command" chg="mod">
              <pc226:chgData name="Guerette,Christine E." userId="5a3c7fcc-11d9-449a-8833-8c5c0717fde8" providerId="ADAL" clId="{188E8020-DCD1-4F14-8C23-881C3DD77286}" dt="2024-11-17T22:05:59.169" v="1028" actId="20577"/>
              <pc2:cmMkLst xmlns:pc2="http://schemas.microsoft.com/office/powerpoint/2019/9/main/command">
                <pc:docMk/>
                <pc:sldMk cId="3448491865" sldId="264"/>
                <pc2:cmMk id="{1A88C423-E24A-4235-85AE-7DA8D6692C2A}"/>
              </pc2:cmMkLst>
            </pc226:cmChg>
          </p:ext>
        </pc:extLst>
      </pc:sldChg>
      <pc:sldChg chg="modSp mod modCm modNotesTx">
        <pc:chgData name="Guerette,Christine E." userId="5a3c7fcc-11d9-449a-8833-8c5c0717fde8" providerId="ADAL" clId="{188E8020-DCD1-4F14-8C23-881C3DD77286}" dt="2024-11-17T23:07:03.322" v="1926" actId="20577"/>
        <pc:sldMkLst>
          <pc:docMk/>
          <pc:sldMk cId="268726255" sldId="266"/>
        </pc:sldMkLst>
        <pc:spChg chg="mod">
          <ac:chgData name="Guerette,Christine E." userId="5a3c7fcc-11d9-449a-8833-8c5c0717fde8" providerId="ADAL" clId="{188E8020-DCD1-4F14-8C23-881C3DD77286}" dt="2024-11-17T23:07:03.322" v="1926" actId="20577"/>
          <ac:spMkLst>
            <pc:docMk/>
            <pc:sldMk cId="268726255" sldId="266"/>
            <ac:spMk id="3" creationId="{4F0E7312-49A7-F233-DEAC-DF192CACF65E}"/>
          </ac:spMkLst>
        </pc:spChg>
        <pc:extLst>
          <p:ext xmlns:p="http://schemas.openxmlformats.org/presentationml/2006/main" uri="{D6D511B9-2390-475A-947B-AFAB55BFBCF1}">
            <pc226:cmChg xmlns:pc226="http://schemas.microsoft.com/office/powerpoint/2022/06/main/command" chg="mod">
              <pc226:chgData name="Guerette,Christine E." userId="5a3c7fcc-11d9-449a-8833-8c5c0717fde8" providerId="ADAL" clId="{188E8020-DCD1-4F14-8C23-881C3DD77286}" dt="2024-11-17T23:07:03.322" v="1926" actId="20577"/>
              <pc2:cmMkLst xmlns:pc2="http://schemas.microsoft.com/office/powerpoint/2019/9/main/command">
                <pc:docMk/>
                <pc:sldMk cId="268726255" sldId="266"/>
                <pc2:cmMk id="{FD2ED02E-EC98-4E41-A43D-A15E47D240B1}"/>
              </pc2:cmMkLst>
            </pc226:cmChg>
          </p:ext>
        </pc:extLst>
      </pc:sldChg>
      <pc:sldChg chg="modSp mod">
        <pc:chgData name="Guerette,Christine E." userId="5a3c7fcc-11d9-449a-8833-8c5c0717fde8" providerId="ADAL" clId="{188E8020-DCD1-4F14-8C23-881C3DD77286}" dt="2024-11-17T02:09:18.798" v="251" actId="20577"/>
        <pc:sldMkLst>
          <pc:docMk/>
          <pc:sldMk cId="4008713165" sldId="269"/>
        </pc:sldMkLst>
        <pc:spChg chg="mod">
          <ac:chgData name="Guerette,Christine E." userId="5a3c7fcc-11d9-449a-8833-8c5c0717fde8" providerId="ADAL" clId="{188E8020-DCD1-4F14-8C23-881C3DD77286}" dt="2024-11-17T02:09:18.798" v="251" actId="20577"/>
          <ac:spMkLst>
            <pc:docMk/>
            <pc:sldMk cId="4008713165" sldId="269"/>
            <ac:spMk id="3" creationId="{845F9940-D3CA-315B-96FC-8105459EFAA1}"/>
          </ac:spMkLst>
        </pc:spChg>
        <pc:spChg chg="mod">
          <ac:chgData name="Guerette,Christine E." userId="5a3c7fcc-11d9-449a-8833-8c5c0717fde8" providerId="ADAL" clId="{188E8020-DCD1-4F14-8C23-881C3DD77286}" dt="2024-11-15T15:14:14.077" v="97" actId="20577"/>
          <ac:spMkLst>
            <pc:docMk/>
            <pc:sldMk cId="4008713165" sldId="269"/>
            <ac:spMk id="4" creationId="{75154CF9-6A3F-EB39-BDB8-9EC7BC7932C4}"/>
          </ac:spMkLst>
        </pc:spChg>
      </pc:sldChg>
      <pc:sldChg chg="modSp">
        <pc:chgData name="Guerette,Christine E." userId="5a3c7fcc-11d9-449a-8833-8c5c0717fde8" providerId="ADAL" clId="{188E8020-DCD1-4F14-8C23-881C3DD77286}" dt="2024-11-18T01:00:53.719" v="1956" actId="20577"/>
        <pc:sldMkLst>
          <pc:docMk/>
          <pc:sldMk cId="727382349" sldId="270"/>
        </pc:sldMkLst>
        <pc:graphicFrameChg chg="mod">
          <ac:chgData name="Guerette,Christine E." userId="5a3c7fcc-11d9-449a-8833-8c5c0717fde8" providerId="ADAL" clId="{188E8020-DCD1-4F14-8C23-881C3DD77286}" dt="2024-11-18T01:00:53.719" v="1956" actId="20577"/>
          <ac:graphicFrameMkLst>
            <pc:docMk/>
            <pc:sldMk cId="727382349" sldId="270"/>
            <ac:graphicFrameMk id="5" creationId="{956291D6-66D6-AC1D-48A8-C61F8AD23893}"/>
          </ac:graphicFrameMkLst>
        </pc:graphicFrameChg>
      </pc:sldChg>
      <pc:sldChg chg="modSp modAnim">
        <pc:chgData name="Guerette,Christine E." userId="5a3c7fcc-11d9-449a-8833-8c5c0717fde8" providerId="ADAL" clId="{188E8020-DCD1-4F14-8C23-881C3DD77286}" dt="2024-11-17T22:27:05.223" v="1843" actId="20577"/>
        <pc:sldMkLst>
          <pc:docMk/>
          <pc:sldMk cId="1243699850" sldId="272"/>
        </pc:sldMkLst>
        <pc:spChg chg="mod">
          <ac:chgData name="Guerette,Christine E." userId="5a3c7fcc-11d9-449a-8833-8c5c0717fde8" providerId="ADAL" clId="{188E8020-DCD1-4F14-8C23-881C3DD77286}" dt="2024-11-17T22:27:05.223" v="1843" actId="20577"/>
          <ac:spMkLst>
            <pc:docMk/>
            <pc:sldMk cId="1243699850" sldId="272"/>
            <ac:spMk id="3" creationId="{4F0E7312-49A7-F233-DEAC-DF192CACF65E}"/>
          </ac:spMkLst>
        </pc:spChg>
        <pc:spChg chg="mod">
          <ac:chgData name="Guerette,Christine E." userId="5a3c7fcc-11d9-449a-8833-8c5c0717fde8" providerId="ADAL" clId="{188E8020-DCD1-4F14-8C23-881C3DD77286}" dt="2024-11-17T22:26:59.574" v="1839" actId="20577"/>
          <ac:spMkLst>
            <pc:docMk/>
            <pc:sldMk cId="1243699850" sldId="272"/>
            <ac:spMk id="6" creationId="{855BAE71-8D2E-8766-0449-AEEA99CB5374}"/>
          </ac:spMkLst>
        </pc:spChg>
      </pc:sldChg>
      <pc:sldChg chg="modSp mod ord">
        <pc:chgData name="Guerette,Christine E." userId="5a3c7fcc-11d9-449a-8833-8c5c0717fde8" providerId="ADAL" clId="{188E8020-DCD1-4F14-8C23-881C3DD77286}" dt="2024-11-17T02:24:43.300" v="372" actId="403"/>
        <pc:sldMkLst>
          <pc:docMk/>
          <pc:sldMk cId="3764033112" sldId="277"/>
        </pc:sldMkLst>
        <pc:spChg chg="mod">
          <ac:chgData name="Guerette,Christine E." userId="5a3c7fcc-11d9-449a-8833-8c5c0717fde8" providerId="ADAL" clId="{188E8020-DCD1-4F14-8C23-881C3DD77286}" dt="2024-11-17T02:24:43.300" v="372" actId="403"/>
          <ac:spMkLst>
            <pc:docMk/>
            <pc:sldMk cId="3764033112" sldId="277"/>
            <ac:spMk id="3" creationId="{9C39F9A9-04DF-9BC6-D3C7-3EBF47F3407A}"/>
          </ac:spMkLst>
        </pc:spChg>
      </pc:sldChg>
      <pc:sldChg chg="modNotesTx">
        <pc:chgData name="Guerette,Christine E." userId="5a3c7fcc-11d9-449a-8833-8c5c0717fde8" providerId="ADAL" clId="{188E8020-DCD1-4F14-8C23-881C3DD77286}" dt="2024-11-15T14:02:20.479" v="83" actId="20577"/>
        <pc:sldMkLst>
          <pc:docMk/>
          <pc:sldMk cId="1195028019" sldId="278"/>
        </pc:sldMkLst>
      </pc:sldChg>
    </pc:docChg>
  </pc:docChgLst>
  <pc:docChgLst>
    <pc:chgData name="Guerette,Christine E." userId="5a3c7fcc-11d9-449a-8833-8c5c0717fde8" providerId="ADAL" clId="{E25A8694-9D04-4549-8847-E193909EE1F4}"/>
    <pc:docChg chg="custSel modSld">
      <pc:chgData name="Guerette,Christine E." userId="5a3c7fcc-11d9-449a-8833-8c5c0717fde8" providerId="ADAL" clId="{E25A8694-9D04-4549-8847-E193909EE1F4}" dt="2024-11-14T20:34:42.193" v="35"/>
      <pc:docMkLst>
        <pc:docMk/>
      </pc:docMkLst>
      <pc:sldChg chg="modSp mod modAnim modNotesTx">
        <pc:chgData name="Guerette,Christine E." userId="5a3c7fcc-11d9-449a-8833-8c5c0717fde8" providerId="ADAL" clId="{E25A8694-9D04-4549-8847-E193909EE1F4}" dt="2024-11-14T20:34:42.193" v="35"/>
        <pc:sldMkLst>
          <pc:docMk/>
          <pc:sldMk cId="1243699850" sldId="272"/>
        </pc:sldMkLst>
        <pc:spChg chg="mod">
          <ac:chgData name="Guerette,Christine E." userId="5a3c7fcc-11d9-449a-8833-8c5c0717fde8" providerId="ADAL" clId="{E25A8694-9D04-4549-8847-E193909EE1F4}" dt="2024-11-14T20:32:03.556" v="29" actId="1076"/>
          <ac:spMkLst>
            <pc:docMk/>
            <pc:sldMk cId="1243699850" sldId="272"/>
            <ac:spMk id="6" creationId="{855BAE71-8D2E-8766-0449-AEEA99CB5374}"/>
          </ac:spMkLst>
        </pc:spChg>
      </pc:sldChg>
    </pc:docChg>
  </pc:docChgLst>
</pc:chgInfo>
</file>

<file path=ppt/comments/modernComment_100_328B2DC8.xml><?xml version="1.0" encoding="utf-8"?>
<p188:cmLst xmlns:a="http://schemas.openxmlformats.org/drawingml/2006/main" xmlns:r="http://schemas.openxmlformats.org/officeDocument/2006/relationships" xmlns:p188="http://schemas.microsoft.com/office/powerpoint/2018/8/main">
  <p188:cm id="{21B47D48-B589-4A2D-9A78-2AD765339D34}" authorId="{6F16BD7E-7C02-F0B3-0534-B8503E974840}" status="resolved" created="2024-10-10T18:17:38.839" complete="100000">
    <ac:txMkLst xmlns:ac="http://schemas.microsoft.com/office/drawing/2013/main/command">
      <pc:docMk xmlns:pc="http://schemas.microsoft.com/office/powerpoint/2013/main/command"/>
      <pc:sldMk xmlns:pc="http://schemas.microsoft.com/office/powerpoint/2013/main/command" cId="847982024" sldId="256"/>
      <ac:spMk id="2" creationId="{D467AE10-A827-CC70-C1C0-40160F717012}"/>
      <ac:txMk cp="0" len="10">
        <ac:context len="104" hash="1752847410"/>
      </ac:txMk>
    </ac:txMkLst>
    <p188:pos x="1819275" y="333007"/>
    <p188:txBody>
      <a:bodyPr/>
      <a:lstStyle/>
      <a:p>
        <a:r>
          <a:rPr lang="en-US"/>
          <a:t>Comments left to denote relevant sections of paper for each slide</a:t>
        </a:r>
      </a:p>
    </p188:txBody>
  </p188:cm>
  <p188:cm id="{7AED1349-D79D-4590-BD64-BDC738000AB8}" authorId="{E90537BE-D265-660D-F645-6330AD44B7F1}" status="resolved" created="2024-11-12T18:45:09.997" complete="100000">
    <pc:sldMkLst xmlns:pc="http://schemas.microsoft.com/office/powerpoint/2013/main/command">
      <pc:docMk/>
      <pc:sldMk cId="847982024" sldId="256"/>
    </pc:sldMkLst>
    <p188:txBody>
      <a:bodyPr/>
      <a:lstStyle/>
      <a:p>
        <a:r>
          <a:rPr lang="en-US"/>
          <a:t>It might be useful to have the Learning Objectives from your abstract as a second slide.</a:t>
        </a:r>
      </a:p>
    </p188:txBody>
  </p188:cm>
</p188:cmLst>
</file>

<file path=ppt/comments/modernComment_101_B10CA961.xml><?xml version="1.0" encoding="utf-8"?>
<p188:cmLst xmlns:a="http://schemas.openxmlformats.org/drawingml/2006/main" xmlns:r="http://schemas.openxmlformats.org/officeDocument/2006/relationships" xmlns:p188="http://schemas.microsoft.com/office/powerpoint/2018/8/main">
  <p188:cm id="{0F2AA5F1-4DDE-4E0C-AD01-6D234C8F7CE5}" authorId="{6F16BD7E-7C02-F0B3-0534-B8503E974840}" status="resolved" created="2024-10-10T18:20:56.073" complete="100000">
    <ac:txMkLst xmlns:ac="http://schemas.microsoft.com/office/drawing/2013/main/command">
      <pc:docMk xmlns:pc="http://schemas.microsoft.com/office/powerpoint/2013/main/command"/>
      <pc:sldMk xmlns:pc="http://schemas.microsoft.com/office/powerpoint/2013/main/command" cId="2970397025" sldId="257"/>
      <ac:spMk id="2" creationId="{05769314-00B6-3437-FFAA-25EF07AE2308}"/>
      <ac:txMk cp="28" len="11">
        <ac:context len="40" hash="3766235258"/>
      </ac:txMk>
    </ac:txMkLst>
    <p188:pos x="6934200" y="577850"/>
    <p188:txBody>
      <a:bodyPr/>
      <a:lstStyle/>
      <a:p>
        <a:r>
          <a:rPr lang="en-US"/>
          <a:t>In the United States, alcohol and cannabis are the most commonly used substances among adolescents. The 2023 Youth Risk Behavior Survey indicated that about 1 in 4 (22%) high school students in the US used alcohol in the past month. Marijuana use was slightly lower with around 1 in 5 (17%) high school students reporting past month use (update citation). In Connecticut, rates of alcohol (21%) and marijuana (15%) use among youth are similar to national estimates (CSHS), and warrant concern. Initiation of substance use during adolescence has been linked to various adverse outcomes including absenteeism, poor academic performance, depression, and disengagement from peer groups. Youth substance use is also associated with risky sexual behaviors (e.g., multiple sexual partners, not using a condom, etc.)  (Substance Use and Sexual Risk Behaviors Among Youth, 2018) and increased risk for development of a substance use disorder (Connolly et al., 2024). The prevalence of substance use among young people and the risks associated with it emphasize the need for targeted prevention efforts for adolescents in Connecticut. To address this issue effectively, the implementation of evidence-based prevention programming is imperative. </a:t>
        </a:r>
      </a:p>
    </p188:txBody>
  </p188:cm>
  <p188:cm id="{76916530-D781-4169-BF3B-8441ABC128BE}" authorId="{E90537BE-D265-660D-F645-6330AD44B7F1}" status="resolved" created="2024-11-12T18:31:10.218" complete="100000">
    <pc:sldMkLst xmlns:pc="http://schemas.microsoft.com/office/powerpoint/2013/main/command">
      <pc:docMk/>
      <pc:sldMk cId="2970397025" sldId="257"/>
    </pc:sldMkLst>
    <p188:replyLst>
      <p188:reply id="{2FB49219-A843-467C-A3EF-09CA83011944}" authorId="{7A0A2AFC-DAF7-3D76-7247-FB101DBD540F}" created="2024-11-12T21:19:28.161">
        <p188:txBody>
          <a:bodyPr/>
          <a:lstStyle/>
          <a:p>
            <a:r>
              <a:rPr lang="en-US"/>
              <a:t>Agree on both comments here.</a:t>
            </a:r>
          </a:p>
        </p188:txBody>
      </p188:reply>
    </p188:replyLst>
    <p188:txBody>
      <a:bodyPr/>
      <a:lstStyle/>
      <a:p>
        <a:r>
          <a:rPr lang="en-US"/>
          <a:t>I suggest framing this as "reported current (past 30 day) use of..." as that's more accurate.  Also, add source and year.</a:t>
        </a:r>
      </a:p>
    </p188:txBody>
    <p188:extLst>
      <p:ext xmlns:p="http://schemas.openxmlformats.org/presentationml/2006/main" uri="{57CB4572-C831-44C2-8A1C-0ADB6CCDFE69}">
        <p223:reactions xmlns:p223="http://schemas.microsoft.com/office/powerpoint/2022/03/main">
          <p223:rxn type="👍">
            <p223:instance time="2024-11-13T13:40:37.814" authorId="{6F16BD7E-7C02-F0B3-0534-B8503E974840}"/>
          </p223:rxn>
        </p223:reactions>
      </p:ext>
    </p188:extLst>
  </p188:cm>
</p188:cmLst>
</file>

<file path=ppt/comments/modernComment_102_63446A4F.xml><?xml version="1.0" encoding="utf-8"?>
<p188:cmLst xmlns:a="http://schemas.openxmlformats.org/drawingml/2006/main" xmlns:r="http://schemas.openxmlformats.org/officeDocument/2006/relationships" xmlns:p188="http://schemas.microsoft.com/office/powerpoint/2018/8/main">
  <p188:cm id="{EAD400A2-9888-4CF5-8212-497E6D32F19D}" authorId="{E90537BE-D265-660D-F645-6330AD44B7F1}" status="resolved" created="2024-11-12T18:40:40.654" complete="100000">
    <pc:sldMkLst xmlns:pc="http://schemas.microsoft.com/office/powerpoint/2013/main/command">
      <pc:docMk/>
      <pc:sldMk cId="1665428047" sldId="258"/>
    </pc:sldMkLst>
    <p188:replyLst>
      <p188:reply id="{755420B9-1A30-452E-8B37-799184892D06}" authorId="{7A0A2AFC-DAF7-3D76-7247-FB101DBD540F}" created="2024-11-12T21:31:14.777">
        <p188:txBody>
          <a:bodyPr/>
          <a:lstStyle/>
          <a:p>
            <a:r>
              <a:rPr lang="en-US"/>
              <a:t>Agree.  Or at least the title?</a:t>
            </a:r>
          </a:p>
        </p188:txBody>
      </p188:reply>
    </p188:replyLst>
    <p188:txBody>
      <a:bodyPr/>
      <a:lstStyle/>
      <a:p>
        <a:r>
          <a:rPr lang="en-US"/>
          <a:t>I like this graphic.  Would it be easy to change the font to a sans serif font, to match the rest of the presentation? If not, no worries. </a:t>
        </a:r>
      </a:p>
    </p188:txBody>
  </p188:cm>
</p188:cmLst>
</file>

<file path=ppt/comments/modernComment_103_243CF423.xml><?xml version="1.0" encoding="utf-8"?>
<p188:cmLst xmlns:a="http://schemas.openxmlformats.org/drawingml/2006/main" xmlns:r="http://schemas.openxmlformats.org/officeDocument/2006/relationships" xmlns:p188="http://schemas.microsoft.com/office/powerpoint/2018/8/main">
  <p188:cm id="{AF8F7DF2-A77A-469F-AD8F-5D1AB8FC76BD}" authorId="{6F16BD7E-7C02-F0B3-0534-B8503E974840}" status="resolved" created="2024-10-10T18:22:33.053" complete="100000">
    <ac:txMkLst xmlns:ac="http://schemas.microsoft.com/office/drawing/2013/main/command">
      <pc:docMk xmlns:pc="http://schemas.microsoft.com/office/powerpoint/2013/main/command"/>
      <pc:sldMk xmlns:pc="http://schemas.microsoft.com/office/powerpoint/2013/main/command" cId="607974435" sldId="259"/>
      <ac:spMk id="2" creationId="{05769314-00B6-3437-FFAA-25EF07AE2308}"/>
      <ac:txMk cp="11" len="6">
        <ac:context len="39" hash="1189025086"/>
      </ac:txMk>
    </ac:txMkLst>
    <p188:pos x="4724400" y="577850"/>
    <p188:txBody>
      <a:bodyPr/>
      <a:lstStyle/>
      <a:p>
        <a:r>
          <a:rPr lang="en-US"/>
          <a:t>The Community Readiness Model (CRM), designed by Oetting and colleagues (2014) can be used to measure how prepared communities are to address a given health issue. The CRM, like individual models of readiness for change, was developed using the Transtheoretical Model of Behavior Change (Prochaska &amp; DiClemente, 1992), but also incorporates the Social Action Process to better address group dynamics at play in community-level work (Warren, 1978). The Social Action Process identifies stages at the community level that lay the groundwork for collective action. The CRM is based on the principle that communities exist at different stages of readiness and can increase their stage of readiness to develop and implement effective programs (Edwards et al, 2000). The model identifies nine stages ranging from no awareness to high level of community ownership (Ogilvie et al., 2008). Community readiness stages evolve, such that prior ways of dealing with a problem or issue are superseded by more effective ways of thinking about and dealing with the same problem through the cultivation of new community-level competencies (Edwards et al., 2000). </a:t>
        </a:r>
      </a:p>
    </p188:txBody>
  </p188:cm>
  <p188:cm id="{FE62625B-BF6E-4D61-9BAC-91EEE8D4E729}" authorId="{6F16BD7E-7C02-F0B3-0534-B8503E974840}" created="2024-10-10T18:23:48.628">
    <ac:txMkLst xmlns:ac="http://schemas.microsoft.com/office/drawing/2013/main/command">
      <pc:docMk xmlns:pc="http://schemas.microsoft.com/office/powerpoint/2013/main/command"/>
      <pc:sldMk xmlns:pc="http://schemas.microsoft.com/office/powerpoint/2013/main/command" cId="607974435" sldId="259"/>
      <ac:spMk id="2" creationId="{05769314-00B6-3437-FFAA-25EF07AE2308}"/>
      <ac:txMk cp="11" len="6">
        <ac:context len="39" hash="1189025086"/>
      </ac:txMk>
    </ac:txMkLst>
    <p188:pos x="4724400" y="577850"/>
    <p188:txBody>
      <a:bodyPr/>
      <a:lstStyle/>
      <a:p>
        <a:r>
          <a:rPr lang="en-US"/>
          <a:t>Circles on ring in previous slide are used to define each stage and determine at which stage a community is</a:t>
        </a:r>
      </a:p>
    </p188:txBody>
  </p188:cm>
</p188:cmLst>
</file>

<file path=ppt/comments/modernComment_104_8FCD2DFE.xml><?xml version="1.0" encoding="utf-8"?>
<p188:cmLst xmlns:a="http://schemas.openxmlformats.org/drawingml/2006/main" xmlns:r="http://schemas.openxmlformats.org/officeDocument/2006/relationships" xmlns:p188="http://schemas.microsoft.com/office/powerpoint/2018/8/main">
  <p188:cm id="{57F46E6E-D686-4046-BE00-FB607CDD857C}" authorId="{6F16BD7E-7C02-F0B3-0534-B8503E974840}" status="resolved" created="2024-11-06T16:15:34.981" complete="100000">
    <pc:sldMkLst xmlns:pc="http://schemas.microsoft.com/office/powerpoint/2013/main/command">
      <pc:docMk/>
      <pc:sldMk cId="2412588542" sldId="260"/>
    </pc:sldMkLst>
    <p188:txBody>
      <a:bodyPr/>
      <a:lstStyle/>
      <a:p>
        <a:r>
          <a:rPr lang="en-US"/>
          <a:t>Statistical analyses were conducted using R and IBM Statistics SPSS version 29. Descriptive statistics were used to describe the sociodemographic characteristics of the key informant respondents. Pearson’s chi-squared tests were conducted to detect differences between the characteristics of the samples comprised in each of the three models. Analysis of variance (ANOVA) and Tukey’s post hoc test was used to examine differences in community readiness stage by the five community types. Three separate linear regression models were calculated predicting community readiness stage with each set of five items as independent variables: (a) community attitudes for substance misuse prevention, (b) barriers and facilitators for substance misuse prevention, and (c) town ability to implement prevention programming. To account for multiple analyses, alpha was set at .017 for regression analyses using a Bonferroni correction (i.e., .05/3). </a:t>
        </a:r>
      </a:p>
    </p188:txBody>
  </p188:cm>
  <p188:cm id="{C1A774E6-78EA-4FD0-891F-AD59C9FA2CED}" authorId="{E90537BE-D265-660D-F645-6330AD44B7F1}" created="2024-11-12T18:38:35.889">
    <ac:deMkLst xmlns:ac="http://schemas.microsoft.com/office/drawing/2013/main/command">
      <pc:docMk xmlns:pc="http://schemas.microsoft.com/office/powerpoint/2013/main/command"/>
      <pc:sldMk xmlns:pc="http://schemas.microsoft.com/office/powerpoint/2013/main/command" cId="2412588542" sldId="260"/>
      <ac:spMk id="3" creationId="{4F0E7312-49A7-F233-DEAC-DF192CACF65E}"/>
    </ac:deMkLst>
    <p188:txBody>
      <a:bodyPr/>
      <a:lstStyle/>
      <a:p>
        <a:r>
          <a:rPr lang="en-US"/>
          <a:t>Be prepared to explain what this approach accomplishes, in lay terms, since you will be presenting to a very mixed audience. </a:t>
        </a:r>
      </a:p>
    </p188:txBody>
    <p188:extLst>
      <p:ext xmlns:p="http://schemas.openxmlformats.org/presentationml/2006/main" uri="{57CB4572-C831-44C2-8A1C-0ADB6CCDFE69}">
        <p223:reactions xmlns:p223="http://schemas.microsoft.com/office/powerpoint/2022/03/main">
          <p223:rxn type="👍">
            <p223:instance time="2024-11-14T17:29:42.068" authorId="{6F16BD7E-7C02-F0B3-0534-B8503E974840}"/>
          </p223:rxn>
        </p223:reactions>
      </p:ext>
    </p188:extLst>
  </p188:cm>
  <p188:cm id="{0DBD4DC5-99FD-4FAF-8157-15F3690A9817}" authorId="{7A0A2AFC-DAF7-3D76-7247-FB101DBD540F}" created="2024-11-12T21:29:08.085">
    <ac:deMkLst xmlns:ac="http://schemas.microsoft.com/office/drawing/2013/main/command">
      <pc:docMk xmlns:pc="http://schemas.microsoft.com/office/powerpoint/2013/main/command"/>
      <pc:sldMk xmlns:pc="http://schemas.microsoft.com/office/powerpoint/2013/main/command" cId="2412588542" sldId="260"/>
      <ac:spMk id="4" creationId="{38949B2B-48DE-30DD-E27E-3DDD59D09EC3}"/>
    </ac:deMkLst>
    <p188:replyLst>
      <p188:reply id="{0D763A81-AC2A-4265-8A50-08CE00133583}" authorId="{6F16BD7E-7C02-F0B3-0534-B8503E974840}" created="2024-11-13T21:25:55.034">
        <p188:txBody>
          <a:bodyPr/>
          <a:lstStyle/>
          <a:p>
            <a:r>
              <a:rPr lang="en-US"/>
              <a:t>Lol couldn’t resist a golden opportunity</a:t>
            </a:r>
          </a:p>
        </p188:txBody>
      </p188:reply>
    </p188:replyLst>
    <p188:txBody>
      <a:bodyPr/>
      <a:lstStyle/>
      <a:p>
        <a:r>
          <a:rPr lang="en-US"/>
          <a:t>HAHA - you had to put in a formula :)</a:t>
        </a:r>
      </a:p>
    </p188:txBody>
    <p188:extLst>
      <p:ext xmlns:p="http://schemas.openxmlformats.org/presentationml/2006/main" uri="{57CB4572-C831-44C2-8A1C-0ADB6CCDFE69}">
        <p223:reactions xmlns:p223="http://schemas.microsoft.com/office/powerpoint/2022/03/main">
          <p223:rxn type="👍">
            <p223:instance time="2024-11-13T18:36:13.729" authorId="{6F16BD7E-7C02-F0B3-0534-B8503E974840}"/>
          </p223:rxn>
        </p223:reactions>
      </p:ext>
    </p188:extLst>
  </p188:cm>
</p188:cmLst>
</file>

<file path=ppt/comments/modernComment_106_6841A896.xml><?xml version="1.0" encoding="utf-8"?>
<p188:cmLst xmlns:a="http://schemas.openxmlformats.org/drawingml/2006/main" xmlns:r="http://schemas.openxmlformats.org/officeDocument/2006/relationships" xmlns:p188="http://schemas.microsoft.com/office/powerpoint/2018/8/main">
  <p188:cm id="{D8CFB2E8-B21F-4C46-A83F-430BA9A297F8}" authorId="{6F16BD7E-7C02-F0B3-0534-B8503E974840}" status="resolved" created="2024-11-06T16:35:58.417" complete="100000">
    <ac:deMkLst xmlns:ac="http://schemas.microsoft.com/office/drawing/2013/main/command">
      <pc:docMk xmlns:pc="http://schemas.microsoft.com/office/powerpoint/2013/main/command"/>
      <pc:sldMk xmlns:pc="http://schemas.microsoft.com/office/powerpoint/2013/main/command" cId="1749133462" sldId="262"/>
      <ac:spMk id="2" creationId="{05769314-00B6-3437-FFAA-25EF07AE2308}"/>
    </ac:deMkLst>
    <p188:txBody>
      <a:bodyPr/>
      <a:lstStyle/>
      <a:p>
        <a:r>
          <a:rPr lang="en-US"/>
          <a:t>Predictive factors identified in the three models are closely connected in prevention practice. Community-level capacity building efforts that focus on bolstering community ability to undertake prevention-relevant activities not only stand to increase readiness but can also positively address the key community attitudes and barriers and /facilitators associated with community readiness. Similarly, increasing community capacity to conduct the foundational activities of data collection and community awareness raising can bolster community concern and knowledge, increase the availability of relevant data, and ultimately increase political support for prevention. 
The results of this research provide prevention professionals and community organizers with important insight into focus areas for local capacity building that can increase readiness in communities that most need it. Prevention efforts should focus on data collection, education, and outreach strategies that support a focus on priority issues and raise community awareness and concern, as well as knowledge of existing community efforts and programs addressing the issue.</a:t>
        </a:r>
      </a:p>
    </p188:txBody>
  </p188:cm>
  <p188:cm id="{7431CA75-4E22-462C-B50B-CB9926ED8D84}" authorId="{E90537BE-D265-660D-F645-6330AD44B7F1}" status="resolved" created="2024-11-12T18:42:12.638" complete="100000">
    <pc:sldMkLst xmlns:pc="http://schemas.microsoft.com/office/powerpoint/2013/main/command">
      <pc:docMk/>
      <pc:sldMk cId="1749133462" sldId="262"/>
    </pc:sldMkLst>
    <p188:txBody>
      <a:bodyPr/>
      <a:lstStyle/>
      <a:p>
        <a:r>
          <a:rPr lang="en-US"/>
          <a:t>The title within the blue box is a bit cut off at the bottom.</a:t>
        </a:r>
      </a:p>
    </p188:txBody>
  </p188:cm>
  <p188:cm id="{77BCA388-F25D-4F3C-8B96-C08D6B2708B6}" authorId="{7A0A2AFC-DAF7-3D76-7247-FB101DBD540F}" created="2024-11-12T21:31:45.559">
    <pc:sldMkLst xmlns:pc="http://schemas.microsoft.com/office/powerpoint/2013/main/command">
      <pc:docMk/>
      <pc:sldMk cId="1749133462" sldId="262"/>
    </pc:sldMkLst>
    <p188:txBody>
      <a:bodyPr/>
      <a:lstStyle/>
      <a:p>
        <a:r>
          <a:rPr lang="en-US"/>
          <a:t>Nice slide.</a:t>
        </a:r>
      </a:p>
    </p188:txBody>
  </p188:cm>
</p188:cmLst>
</file>

<file path=ppt/comments/modernComment_107_60B8CD6E.xml><?xml version="1.0" encoding="utf-8"?>
<p188:cmLst xmlns:a="http://schemas.openxmlformats.org/drawingml/2006/main" xmlns:r="http://schemas.openxmlformats.org/officeDocument/2006/relationships" xmlns:p188="http://schemas.microsoft.com/office/powerpoint/2018/8/main">
  <p188:cm id="{EC05F487-A7CE-4BFF-8FAD-FFEF1E29F556}" authorId="{6F16BD7E-7C02-F0B3-0534-B8503E974840}" status="resolved" created="2024-11-06T16:36:03.836" complete="100000">
    <pc:sldMkLst xmlns:pc="http://schemas.microsoft.com/office/powerpoint/2013/main/command">
      <pc:docMk/>
      <pc:sldMk cId="1622723950" sldId="263"/>
    </pc:sldMkLst>
    <p188:txBody>
      <a:bodyPr/>
      <a:lstStyle/>
      <a:p>
        <a:r>
          <a:rPr lang="en-US"/>
          <a:t>The samples for each model were different due to survey drop resulting in missing responses, which could account for differences seen in the results. A theoretical model was used to determine predictor values rather than a model based on statistical analysis. Results should be interpreted with caution because a Breusch-Pagan test of the residuals from the town ability and barriers and facilitators models showed that the assumption of constant variance is violated (χ2 = 14.22, p = .014), (χ2 = 34.88, p &lt; .001). 
Additionally, while this study compared overall substance misuse prevention readiness across community types, drivers of these differences were not explored, and the community attitudes, abilities, and barriers/facilitators that correlated with readiness were not analyzed by community type. 
Finally, political support was not defined in the survey and so could have been interpreted differently by respondents (e.g., political campaigns, local policy/laws, politicians in community, etc.). As a result, the nature of political support as a community-level driver of readiness cannot be fully understood. </a:t>
        </a:r>
      </a:p>
    </p188:txBody>
  </p188:cm>
  <p188:cm id="{2523C735-A64B-44C6-A0A8-1D304F8C21C1}" authorId="{7A0A2AFC-DAF7-3D76-7247-FB101DBD540F}" status="resolved" created="2024-11-12T21:32:59.249" complete="100000">
    <ac:txMkLst xmlns:ac="http://schemas.microsoft.com/office/drawing/2013/main/command">
      <pc:docMk xmlns:pc="http://schemas.microsoft.com/office/powerpoint/2013/main/command"/>
      <pc:sldMk xmlns:pc="http://schemas.microsoft.com/office/powerpoint/2013/main/command" cId="1622723950" sldId="263"/>
      <ac:spMk id="3" creationId="{4F0E7312-49A7-F233-DEAC-DF192CACF65E}"/>
      <ac:txMk cp="126" len="48">
        <ac:context len="476" hash="1652023149"/>
      </ac:txMk>
    </ac:txMkLst>
    <p188:pos x="7108784" y="983848"/>
    <p188:txBody>
      <a:bodyPr/>
      <a:lstStyle/>
      <a:p>
        <a:r>
          <a:rPr lang="en-US"/>
          <a:t>Probably should be sure to mention this in the method</a:t>
        </a:r>
      </a:p>
    </p188:txBody>
    <p188:extLst>
      <p:ext xmlns:p="http://schemas.openxmlformats.org/presentationml/2006/main" uri="{57CB4572-C831-44C2-8A1C-0ADB6CCDFE69}">
        <p223:reactions xmlns:p223="http://schemas.microsoft.com/office/powerpoint/2022/03/main">
          <p223:rxn type="👍">
            <p223:instance time="2024-11-13T20:33:30.962" authorId="{6F16BD7E-7C02-F0B3-0534-B8503E974840}"/>
          </p223:rxn>
        </p223:reactions>
      </p:ext>
    </p188:extLst>
  </p188:cm>
</p188:cmLst>
</file>

<file path=ppt/comments/modernComment_108_CD8BCF59.xml><?xml version="1.0" encoding="utf-8"?>
<p188:cmLst xmlns:a="http://schemas.openxmlformats.org/drawingml/2006/main" xmlns:r="http://schemas.openxmlformats.org/officeDocument/2006/relationships" xmlns:p188="http://schemas.microsoft.com/office/powerpoint/2018/8/main">
  <p188:cm id="{5AA25C21-5528-41B9-B6F7-FB2B469AD9D1}" authorId="{E90537BE-D265-660D-F645-6330AD44B7F1}" status="resolved" created="2024-11-12T18:42:51.279" complete="100000">
    <ac:txMkLst xmlns:ac="http://schemas.microsoft.com/office/drawing/2013/main/command">
      <pc:docMk xmlns:pc="http://schemas.microsoft.com/office/powerpoint/2013/main/command"/>
      <pc:sldMk xmlns:pc="http://schemas.microsoft.com/office/powerpoint/2013/main/command" cId="3448491865" sldId="264"/>
      <ac:spMk id="5" creationId="{18B15774-326F-A2BC-CD0D-B3CFAD5AE1A9}"/>
      <ac:txMk cp="150">
        <ac:context len="151" hash="2551516194"/>
      </ac:txMk>
    </ac:txMkLst>
    <p188:pos x="929898" y="2169762"/>
    <p188:txBody>
      <a:bodyPr/>
      <a:lstStyle/>
      <a:p>
        <a:r>
          <a:rPr lang="en-US"/>
          <a:t>??</a:t>
        </a:r>
      </a:p>
    </p188:txBody>
  </p188:cm>
  <p188:cm id="{1A88C423-E24A-4235-85AE-7DA8D6692C2A}" authorId="{E90537BE-D265-660D-F645-6330AD44B7F1}" status="resolved" created="2024-11-12T18:43:20.872" complete="100000">
    <ac:txMkLst xmlns:ac="http://schemas.microsoft.com/office/drawing/2013/main/command">
      <pc:docMk xmlns:pc="http://schemas.microsoft.com/office/powerpoint/2013/main/command"/>
      <pc:sldMk xmlns:pc="http://schemas.microsoft.com/office/powerpoint/2013/main/command" cId="3448491865" sldId="264"/>
      <ac:spMk id="7" creationId="{B113B2CF-C1EE-B8E6-1CBE-2DA920B368F4}"/>
      <ac:txMk cp="0">
        <ac:context len="137" hash="3166947189"/>
      </ac:txMk>
    </ac:txMkLst>
    <p188:pos x="5088610" y="335796"/>
    <p188:txBody>
      <a:bodyPr/>
      <a:lstStyle/>
      <a:p>
        <a:r>
          <a:rPr lang="en-US"/>
          <a:t>Is it actionable or applicable?</a:t>
        </a:r>
      </a:p>
    </p188:txBody>
  </p188:cm>
  <p188:cm id="{9FBEFF07-6A16-42F1-A140-931C11652720}" authorId="{E90537BE-D265-660D-F645-6330AD44B7F1}" status="resolved" created="2024-11-12T18:43:52.091" complete="100000">
    <ac:txMkLst xmlns:ac="http://schemas.microsoft.com/office/drawing/2013/main/command">
      <pc:docMk xmlns:pc="http://schemas.microsoft.com/office/powerpoint/2013/main/command"/>
      <pc:sldMk xmlns:pc="http://schemas.microsoft.com/office/powerpoint/2013/main/command" cId="3448491865" sldId="264"/>
      <ac:spMk id="7" creationId="{B113B2CF-C1EE-B8E6-1CBE-2DA920B368F4}"/>
      <ac:txMk cp="0" len="20">
        <ac:context len="137" hash="3166947189"/>
      </ac:txMk>
    </ac:txMkLst>
    <p188:pos x="1071966" y="1782305"/>
    <p188:txBody>
      <a:bodyPr/>
      <a:lstStyle/>
      <a:p>
        <a:r>
          <a:rPr lang="en-US"/>
          <a:t>Do these predictors differ...</a:t>
        </a:r>
      </a:p>
    </p188:txBody>
  </p188:cm>
</p188:cmLst>
</file>

<file path=ppt/comments/modernComment_109_88BFCF6F.xml><?xml version="1.0" encoding="utf-8"?>
<p188:cmLst xmlns:a="http://schemas.openxmlformats.org/drawingml/2006/main" xmlns:r="http://schemas.openxmlformats.org/officeDocument/2006/relationships" xmlns:p188="http://schemas.microsoft.com/office/powerpoint/2018/8/main">
  <p188:cm id="{4E4C9892-C4B3-4FBA-8E54-8833322037E1}" authorId="{6F16BD7E-7C02-F0B3-0534-B8503E974840}" status="resolved" created="2024-10-10T18:21:30.815" complete="100000">
    <ac:txMkLst xmlns:ac="http://schemas.microsoft.com/office/drawing/2013/main/command">
      <pc:docMk xmlns:pc="http://schemas.microsoft.com/office/powerpoint/2013/main/command"/>
      <pc:sldMk xmlns:pc="http://schemas.microsoft.com/office/powerpoint/2013/main/command" cId="2294271855" sldId="265"/>
      <ac:spMk id="2" creationId="{05769314-00B6-3437-FFAA-25EF07AE2308}"/>
      <ac:txMk cp="8" len="20">
        <ac:context len="29" hash="2456318591"/>
      </ac:txMk>
    </ac:txMkLst>
    <p188:pos x="7048500" y="577850"/>
    <p188:txBody>
      <a:bodyPr/>
      <a:lstStyle/>
      <a:p>
        <a:r>
          <a:rPr lang="en-US"/>
          <a:t>Community readiness specifically, is the degree to which a community is willing and prepared to act on an issue, which  impacts the likelihood that a prevention or intervention program will be successfully implemented (Chilenski et al., 2007). </a:t>
        </a:r>
      </a:p>
    </p188:txBody>
  </p188:cm>
  <p188:cm id="{2DA4E32B-401F-4029-B1BA-29E905F91021}" authorId="{6F16BD7E-7C02-F0B3-0534-B8503E974840}" created="2024-10-10T18:22:01.729">
    <pc:sldMkLst xmlns:pc="http://schemas.microsoft.com/office/powerpoint/2013/main/command">
      <pc:docMk/>
      <pc:sldMk cId="2294271855" sldId="265"/>
    </pc:sldMkLst>
    <p188:txBody>
      <a:bodyPr/>
      <a:lstStyle/>
      <a:p>
        <a:r>
          <a:rPr lang="en-US"/>
          <a:t>Ring is for what influences community readiness, based on community readiness model</a:t>
        </a:r>
      </a:p>
    </p188:txBody>
  </p188:cm>
  <p188:cm id="{E7D46A48-451A-4AD9-BDDD-9EF0D26D23D7}" authorId="{7A0A2AFC-DAF7-3D76-7247-FB101DBD540F}" status="resolved" created="2024-11-12T21:22:07.291" complete="100000">
    <pc:sldMkLst xmlns:pc="http://schemas.microsoft.com/office/powerpoint/2013/main/command">
      <pc:docMk/>
      <pc:sldMk cId="2294271855" sldId="265"/>
    </pc:sldMkLst>
    <p188:replyLst>
      <p188:reply id="{220B5C99-E871-4C90-AD75-9D21ADC2BB12}" authorId="{6F16BD7E-7C02-F0B3-0534-B8503E974840}" created="2024-11-13T14:14:14.332">
        <p188:txBody>
          <a:bodyPr/>
          <a:lstStyle/>
          <a:p>
            <a:r>
              <a:rPr lang="en-US"/>
              <a:t>I did not consciously plan to group them into the three groups, but that is a good idea and the color scheme can be used throughout. Thanks!</a:t>
            </a:r>
          </a:p>
        </p188:txBody>
      </p188:reply>
    </p188:replyLst>
    <p188:txBody>
      <a:bodyPr/>
      <a:lstStyle/>
      <a:p>
        <a:r>
          <a:rPr lang="en-US"/>
          <a:t>I like this.  If the colors are meant to represent our 3 groups, should we utilize a similar color scheme?</a:t>
        </a:r>
      </a:p>
    </p188:txBody>
  </p188:cm>
</p188:cmLst>
</file>

<file path=ppt/comments/modernComment_10A_10046FEF.xml><?xml version="1.0" encoding="utf-8"?>
<p188:cmLst xmlns:a="http://schemas.openxmlformats.org/drawingml/2006/main" xmlns:r="http://schemas.openxmlformats.org/officeDocument/2006/relationships" xmlns:p188="http://schemas.microsoft.com/office/powerpoint/2018/8/main">
  <p188:cm id="{B4385BEB-2B4C-4806-B824-5B1E4B1B213D}" authorId="{6F16BD7E-7C02-F0B3-0534-B8503E974840}" status="resolved" created="2024-10-10T18:17:09.823" complete="100000">
    <ac:txMkLst xmlns:ac="http://schemas.microsoft.com/office/drawing/2013/main/command">
      <pc:docMk xmlns:pc="http://schemas.microsoft.com/office/powerpoint/2013/main/command"/>
      <pc:sldMk xmlns:pc="http://schemas.microsoft.com/office/powerpoint/2013/main/command" cId="268726255" sldId="266"/>
      <ac:spMk id="2" creationId="{05769314-00B6-3437-FFAA-25EF07AE2308}"/>
      <ac:txMk cp="0" len="32">
        <ac:context len="33" hash="1744274231"/>
      </ac:txMk>
    </ac:txMkLst>
    <p188:pos x="10029825" y="577850"/>
    <p188:txBody>
      <a:bodyPr/>
      <a:lstStyle/>
      <a:p>
        <a:r>
          <a:rPr lang="en-US"/>
          <a:t>The Community Readiness Survey (CRS) was developed using the Community Readiness Model by state partners, including the Department of Mental Health and Addiction Services (DMHAS), regional planning partners, the Connecticut Clearinghouse, and the UConn School of Medicine. The survey, completed by selected key informants, is designed to assess Connecticut’s community-level readiness and capacity to implement behavioral health prevention and promotion activities.. This paper limits its focus to survey items pertaining to substance misuse prevention for the most recent year it was administered (2022). </a:t>
        </a:r>
      </a:p>
    </p188:txBody>
  </p188:cm>
  <p188:cm id="{C87EDDA4-6FB2-4B81-B724-AB5E2AD8151A}" authorId="{E90537BE-D265-660D-F645-6330AD44B7F1}" created="2024-11-12T18:37:02.045">
    <pc:sldMkLst xmlns:pc="http://schemas.microsoft.com/office/powerpoint/2013/main/command">
      <pc:docMk/>
      <pc:sldMk cId="268726255" sldId="266"/>
    </pc:sldMkLst>
    <p188:txBody>
      <a:bodyPr/>
      <a:lstStyle/>
      <a:p>
        <a:r>
          <a:rPr lang="en-US"/>
          <a:t>You may want to, or have to, define key informants, as they are not representative of the community.  I wonder if describing the key informants according to sector rather than individual demographics would be more important/relevant for the CPHA audience. </a:t>
        </a:r>
      </a:p>
    </p188:txBody>
    <p188:extLst>
      <p:ext xmlns:p="http://schemas.openxmlformats.org/presentationml/2006/main" uri="{57CB4572-C831-44C2-8A1C-0ADB6CCDFE69}">
        <p223:reactions xmlns:p223="http://schemas.microsoft.com/office/powerpoint/2022/03/main">
          <p223:rxn type="👍">
            <p223:instance time="2024-11-13T18:38:53.115" authorId="{6F16BD7E-7C02-F0B3-0534-B8503E974840}"/>
          </p223:rxn>
        </p223:reactions>
      </p:ext>
    </p188:extLst>
  </p188:cm>
  <p188:cm id="{FD2ED02E-EC98-4E41-A43D-A15E47D240B1}" authorId="{7A0A2AFC-DAF7-3D76-7247-FB101DBD540F}" status="resolved" created="2024-11-12T21:18:39.144" complete="100000">
    <ac:txMkLst xmlns:ac="http://schemas.microsoft.com/office/drawing/2013/main/command">
      <pc:docMk xmlns:pc="http://schemas.microsoft.com/office/powerpoint/2013/main/command"/>
      <pc:sldMk xmlns:pc="http://schemas.microsoft.com/office/powerpoint/2013/main/command" cId="268726255" sldId="266"/>
      <ac:spMk id="3" creationId="{4F0E7312-49A7-F233-DEAC-DF192CACF65E}"/>
      <ac:txMk cp="156">
        <ac:context len="542" hash="1378189227"/>
      </ac:txMk>
    </ac:txMkLst>
    <p188:pos x="5704114" y="1621971"/>
    <p188:txBody>
      <a:bodyPr/>
      <a:lstStyle/>
      <a:p>
        <a:r>
          <a:rPr lang="en-US"/>
          <a:t>for substance misuse prevention</a:t>
        </a:r>
      </a:p>
    </p188:txBody>
  </p188:cm>
  <p188:cm id="{E6194189-9619-4E73-8A8F-2D4D62686DF2}" authorId="{7A0A2AFC-DAF7-3D76-7247-FB101DBD540F}" status="resolved" created="2024-11-12T21:25:46.782" complete="100000">
    <ac:txMkLst xmlns:ac="http://schemas.microsoft.com/office/drawing/2013/main/command">
      <pc:docMk xmlns:pc="http://schemas.microsoft.com/office/powerpoint/2013/main/command"/>
      <pc:sldMk xmlns:pc="http://schemas.microsoft.com/office/powerpoint/2013/main/command" cId="268726255" sldId="266"/>
      <ac:spMk id="4" creationId="{82792CB9-E125-BA62-FD86-6A4DD905580C}"/>
      <ac:txMk cp="37" len="16">
        <ac:context len="130" hash="1833727534"/>
      </ac:txMk>
    </ac:txMkLst>
    <p188:txBody>
      <a:bodyPr/>
      <a:lstStyle/>
      <a:p>
        <a:r>
          <a:rPr lang="en-US"/>
          <a:t>I wonder if we should edit to include data:  e.g., 
- were ages 36-65 (73.4%)
- identified as female (71.5%)
Your call.</a:t>
        </a:r>
      </a:p>
    </p188:txBody>
  </p188:cm>
</p188:cmLst>
</file>

<file path=ppt/comments/modernComment_110_4A215A8A.xml><?xml version="1.0" encoding="utf-8"?>
<p188:cmLst xmlns:a="http://schemas.openxmlformats.org/drawingml/2006/main" xmlns:r="http://schemas.openxmlformats.org/officeDocument/2006/relationships" xmlns:p188="http://schemas.microsoft.com/office/powerpoint/2018/8/main">
  <p188:cm id="{FDC0F883-F1D4-4759-B364-396ADEFCBCE5}" authorId="{6F16BD7E-7C02-F0B3-0534-B8503E974840}" status="resolved" created="2024-11-14T19:48:17.281" startDate="2024-11-14T19:48:17.281" dueDate="2024-11-14T19:48:17.281" assignedTo="{6F16BD7E-7C02-F0B3-0534-B8503E974840}" complete="100000" title="Change animations from “On Click” based on how long this slide takes to walk through @Guerette,Christine E. ">
    <pc:sldMkLst xmlns:pc="http://schemas.microsoft.com/office/powerpoint/2013/main/command">
      <pc:docMk/>
      <pc:sldMk cId="1243699850" sldId="272"/>
    </pc:sldMkLst>
    <p188:txBody>
      <a:bodyPr/>
      <a:lstStyle/>
      <a:p>
        <a:r>
          <a:rPr lang="en-US"/>
          <a:t>Change animations from “On Click” based on how long this slide takes to walk through [@Guerette,Christine E.] </a:t>
        </a:r>
      </a:p>
    </p188:txBody>
    <p188:extLst>
      <p:ext xmlns:p="http://schemas.openxmlformats.org/presentationml/2006/main" uri="{5BB2D875-25FF-4072-B9AC-8F64D62656EB}">
        <p228:taskDetails xmlns:p228="http://schemas.microsoft.com/office/powerpoint/2022/08/main">
          <p228:history>
            <p228:event time="2024-11-14T19:48:17.281" id="{58EF2CF8-A4F4-4D37-911F-1972900D7223}">
              <p228:atrbtn authorId="{6F16BD7E-7C02-F0B3-0534-B8503E974840}"/>
              <p228:anchr>
                <p228:comment id="{FDC0F883-F1D4-4759-B364-396ADEFCBCE5}"/>
              </p228:anchr>
              <p228:add/>
            </p228:event>
            <p228:event time="2024-11-14T19:48:17.281" id="{39A03203-FEED-4DB6-8A59-5B35FE8E8969}">
              <p228:atrbtn authorId="{6F16BD7E-7C02-F0B3-0534-B8503E974840}"/>
              <p228:anchr>
                <p228:comment id="{FDC0F883-F1D4-4759-B364-396ADEFCBCE5}"/>
              </p228:anchr>
              <p228:asgn authorId="{6F16BD7E-7C02-F0B3-0534-B8503E974840}"/>
            </p228:event>
            <p228:event time="2024-11-14T19:48:17.281" id="{2CD500B9-58C1-46BA-B622-BF6FCCFE276E}">
              <p228:atrbtn authorId="{6F16BD7E-7C02-F0B3-0534-B8503E974840}"/>
              <p228:anchr>
                <p228:comment id="{FDC0F883-F1D4-4759-B364-396ADEFCBCE5}"/>
              </p228:anchr>
              <p228:title val="Change animations from “On Click” based on how long this slide takes to walk through @Guerette,Christine E. "/>
            </p228:event>
            <p228:event time="2024-11-14T19:48:17.281" id="{E7D6E655-43C3-419C-8A69-409531A5B544}">
              <p228:atrbtn authorId="{6F16BD7E-7C02-F0B3-0534-B8503E974840}"/>
              <p228:anchr>
                <p228:comment id="{FDC0F883-F1D4-4759-B364-396ADEFCBCE5}"/>
              </p228:anchr>
              <p228:date stDt="2024-11-14T19:48:17.281" endDt="2024-11-14T19:48:17.281"/>
            </p228:event>
            <p228:event time="2024-11-17T02:38:50.519" id="{5AE77BAB-12D8-4372-8457-CF0C07CA6CA8}">
              <p228:atrbtn authorId="{6F16BD7E-7C02-F0B3-0534-B8503E974840}"/>
              <p228:anchr>
                <p228:comment id="{00000000-0000-0000-0000-000000000000}"/>
              </p228:anchr>
              <p228:pcntCmplt val="100000"/>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1D052-9F17-496E-9A16-BD0DDE8AA675}" type="doc">
      <dgm:prSet loTypeId="urn:microsoft.com/office/officeart/2016/7/layout/VerticalHollowActionList" loCatId="List" qsTypeId="urn:microsoft.com/office/officeart/2005/8/quickstyle/simple2" qsCatId="simple" csTypeId="urn:microsoft.com/office/officeart/2005/8/colors/colorful2" csCatId="colorful" phldr="1"/>
      <dgm:spPr/>
      <dgm:t>
        <a:bodyPr/>
        <a:lstStyle/>
        <a:p>
          <a:endParaRPr lang="en-US"/>
        </a:p>
      </dgm:t>
    </dgm:pt>
    <dgm:pt modelId="{49E9638E-89A0-4404-A057-628D2422E916}">
      <dgm:prSet/>
      <dgm:spPr>
        <a:ln>
          <a:solidFill>
            <a:schemeClr val="accent5"/>
          </a:solidFill>
        </a:ln>
      </dgm:spPr>
      <dgm:t>
        <a:bodyPr/>
        <a:lstStyle/>
        <a:p>
          <a:r>
            <a:rPr lang="en-US" b="1">
              <a:solidFill>
                <a:srgbClr val="000E2F"/>
              </a:solidFill>
            </a:rPr>
            <a:t>1.</a:t>
          </a:r>
        </a:p>
      </dgm:t>
    </dgm:pt>
    <dgm:pt modelId="{D4D503ED-6EAE-4B48-8040-3F34F2BC12E1}" type="parTrans" cxnId="{B377FB1F-7DF6-4700-B0DC-EB43FC6F01AA}">
      <dgm:prSet/>
      <dgm:spPr/>
      <dgm:t>
        <a:bodyPr/>
        <a:lstStyle/>
        <a:p>
          <a:endParaRPr lang="en-US"/>
        </a:p>
      </dgm:t>
    </dgm:pt>
    <dgm:pt modelId="{326B47D1-3A5C-41C8-ADC5-AA85A0FD77AB}" type="sibTrans" cxnId="{B377FB1F-7DF6-4700-B0DC-EB43FC6F01AA}">
      <dgm:prSet/>
      <dgm:spPr/>
      <dgm:t>
        <a:bodyPr/>
        <a:lstStyle/>
        <a:p>
          <a:endParaRPr lang="en-US"/>
        </a:p>
      </dgm:t>
    </dgm:pt>
    <dgm:pt modelId="{7D245152-B1F7-4D03-9858-96DF7CD98A37}">
      <dgm:prSet custT="1"/>
      <dgm:spPr>
        <a:solidFill>
          <a:schemeClr val="accent5"/>
        </a:solidFill>
        <a:ln>
          <a:solidFill>
            <a:schemeClr val="accent5"/>
          </a:solidFill>
        </a:ln>
      </dgm:spPr>
      <dgm:t>
        <a:bodyPr/>
        <a:lstStyle/>
        <a:p>
          <a:r>
            <a:rPr lang="en-US" sz="2400" b="1" dirty="0">
              <a:solidFill>
                <a:srgbClr val="000E2F"/>
              </a:solidFill>
            </a:rPr>
            <a:t>Describe </a:t>
          </a:r>
          <a:r>
            <a:rPr lang="en-US" sz="2400" b="1" dirty="0">
              <a:solidFill>
                <a:schemeClr val="bg1"/>
              </a:solidFill>
            </a:rPr>
            <a:t>which factors drive community readiness</a:t>
          </a:r>
          <a:r>
            <a:rPr lang="en-US" sz="2400" b="1" dirty="0">
              <a:solidFill>
                <a:srgbClr val="000E2F"/>
              </a:solidFill>
            </a:rPr>
            <a:t> for substance misuse prevention.</a:t>
          </a:r>
        </a:p>
      </dgm:t>
    </dgm:pt>
    <dgm:pt modelId="{0F2C89E9-A6CD-46DA-B60F-EF6684D7BC62}" type="parTrans" cxnId="{873F9A01-0EAA-4EDE-BAEA-DED27B7EFCE6}">
      <dgm:prSet/>
      <dgm:spPr/>
      <dgm:t>
        <a:bodyPr/>
        <a:lstStyle/>
        <a:p>
          <a:endParaRPr lang="en-US"/>
        </a:p>
      </dgm:t>
    </dgm:pt>
    <dgm:pt modelId="{82FAE913-1407-47F5-A34F-5F6466252D89}" type="sibTrans" cxnId="{873F9A01-0EAA-4EDE-BAEA-DED27B7EFCE6}">
      <dgm:prSet/>
      <dgm:spPr/>
      <dgm:t>
        <a:bodyPr/>
        <a:lstStyle/>
        <a:p>
          <a:endParaRPr lang="en-US"/>
        </a:p>
      </dgm:t>
    </dgm:pt>
    <dgm:pt modelId="{4C4C7479-801B-4F52-9DEF-37E9AC26CA89}">
      <dgm:prSet/>
      <dgm:spPr>
        <a:ln>
          <a:solidFill>
            <a:schemeClr val="accent3"/>
          </a:solidFill>
        </a:ln>
      </dgm:spPr>
      <dgm:t>
        <a:bodyPr/>
        <a:lstStyle/>
        <a:p>
          <a:r>
            <a:rPr lang="en-US" b="1">
              <a:solidFill>
                <a:srgbClr val="000E2F"/>
              </a:solidFill>
            </a:rPr>
            <a:t>2.</a:t>
          </a:r>
        </a:p>
      </dgm:t>
    </dgm:pt>
    <dgm:pt modelId="{EC1E7D4A-0FC4-4C17-B8DC-3BB5215B193F}" type="parTrans" cxnId="{88B87B63-3183-42A4-9CD0-73BEDCE65D17}">
      <dgm:prSet/>
      <dgm:spPr/>
      <dgm:t>
        <a:bodyPr/>
        <a:lstStyle/>
        <a:p>
          <a:endParaRPr lang="en-US"/>
        </a:p>
      </dgm:t>
    </dgm:pt>
    <dgm:pt modelId="{F728FEED-5E01-4E62-ADC0-7A9289BB7E83}" type="sibTrans" cxnId="{88B87B63-3183-42A4-9CD0-73BEDCE65D17}">
      <dgm:prSet/>
      <dgm:spPr/>
      <dgm:t>
        <a:bodyPr/>
        <a:lstStyle/>
        <a:p>
          <a:endParaRPr lang="en-US"/>
        </a:p>
      </dgm:t>
    </dgm:pt>
    <dgm:pt modelId="{2ADD640F-CE81-4A92-80CA-3E92BA75B8FE}">
      <dgm:prSet custT="1"/>
      <dgm:spPr>
        <a:solidFill>
          <a:schemeClr val="accent3"/>
        </a:solidFill>
        <a:ln>
          <a:solidFill>
            <a:schemeClr val="accent3"/>
          </a:solidFill>
        </a:ln>
      </dgm:spPr>
      <dgm:t>
        <a:bodyPr/>
        <a:lstStyle/>
        <a:p>
          <a:r>
            <a:rPr lang="en-US" sz="2400" b="1" dirty="0">
              <a:solidFill>
                <a:srgbClr val="000E2F"/>
              </a:solidFill>
            </a:rPr>
            <a:t>Recognize </a:t>
          </a:r>
          <a:r>
            <a:rPr lang="en-US" sz="2400" b="1" dirty="0">
              <a:solidFill>
                <a:schemeClr val="bg1"/>
              </a:solidFill>
            </a:rPr>
            <a:t>key elements of capacity </a:t>
          </a:r>
          <a:r>
            <a:rPr lang="en-US" sz="2400" b="1" dirty="0">
              <a:solidFill>
                <a:srgbClr val="000E2F"/>
              </a:solidFill>
            </a:rPr>
            <a:t>that are relevant to a community’s readiness.</a:t>
          </a:r>
        </a:p>
      </dgm:t>
    </dgm:pt>
    <dgm:pt modelId="{00C4311E-0AD8-422C-B027-DFEFE2DB8DED}" type="parTrans" cxnId="{A33F0F92-6F86-4798-A3F4-FDFBF939A8D5}">
      <dgm:prSet/>
      <dgm:spPr/>
      <dgm:t>
        <a:bodyPr/>
        <a:lstStyle/>
        <a:p>
          <a:endParaRPr lang="en-US"/>
        </a:p>
      </dgm:t>
    </dgm:pt>
    <dgm:pt modelId="{82AAF11F-06B1-4C58-80D5-EA73FF3AD39D}" type="sibTrans" cxnId="{A33F0F92-6F86-4798-A3F4-FDFBF939A8D5}">
      <dgm:prSet/>
      <dgm:spPr/>
      <dgm:t>
        <a:bodyPr/>
        <a:lstStyle/>
        <a:p>
          <a:endParaRPr lang="en-US"/>
        </a:p>
      </dgm:t>
    </dgm:pt>
    <dgm:pt modelId="{938AF4DC-7F33-4708-B6C5-97DF17D9DACD}">
      <dgm:prSet/>
      <dgm:spPr>
        <a:ln>
          <a:solidFill>
            <a:schemeClr val="accent1"/>
          </a:solidFill>
        </a:ln>
      </dgm:spPr>
      <dgm:t>
        <a:bodyPr/>
        <a:lstStyle/>
        <a:p>
          <a:r>
            <a:rPr lang="en-US" b="1">
              <a:solidFill>
                <a:srgbClr val="000E2F"/>
              </a:solidFill>
            </a:rPr>
            <a:t>3.</a:t>
          </a:r>
        </a:p>
      </dgm:t>
    </dgm:pt>
    <dgm:pt modelId="{69048A97-0CD8-42B5-B23E-4326453F1E7C}" type="parTrans" cxnId="{C154C407-F218-442C-9FF5-8F498B8529E8}">
      <dgm:prSet/>
      <dgm:spPr/>
      <dgm:t>
        <a:bodyPr/>
        <a:lstStyle/>
        <a:p>
          <a:endParaRPr lang="en-US"/>
        </a:p>
      </dgm:t>
    </dgm:pt>
    <dgm:pt modelId="{1B6A2F1A-CDEB-4C55-952F-DB6BFE273988}" type="sibTrans" cxnId="{C154C407-F218-442C-9FF5-8F498B8529E8}">
      <dgm:prSet/>
      <dgm:spPr/>
      <dgm:t>
        <a:bodyPr/>
        <a:lstStyle/>
        <a:p>
          <a:endParaRPr lang="en-US"/>
        </a:p>
      </dgm:t>
    </dgm:pt>
    <dgm:pt modelId="{B2CDED0D-4931-4907-B133-7F9B93CDDE17}">
      <dgm:prSet custT="1"/>
      <dgm:spPr>
        <a:solidFill>
          <a:schemeClr val="accent1"/>
        </a:solidFill>
        <a:ln>
          <a:solidFill>
            <a:schemeClr val="accent1"/>
          </a:solidFill>
        </a:ln>
      </dgm:spPr>
      <dgm:t>
        <a:bodyPr/>
        <a:lstStyle/>
        <a:p>
          <a:r>
            <a:rPr lang="en-US" sz="2400" b="1" dirty="0">
              <a:solidFill>
                <a:srgbClr val="000E2F"/>
              </a:solidFill>
            </a:rPr>
            <a:t>Identify </a:t>
          </a:r>
          <a:r>
            <a:rPr lang="en-US" sz="2400" b="1" dirty="0">
              <a:solidFill>
                <a:schemeClr val="bg1"/>
              </a:solidFill>
            </a:rPr>
            <a:t>key areas where action can be taken </a:t>
          </a:r>
          <a:r>
            <a:rPr lang="en-US" sz="2400" b="1" dirty="0">
              <a:solidFill>
                <a:srgbClr val="000E2F"/>
              </a:solidFill>
            </a:rPr>
            <a:t>to increase readiness for substance misuse prevention at a community level.</a:t>
          </a:r>
        </a:p>
      </dgm:t>
    </dgm:pt>
    <dgm:pt modelId="{D8978DF0-2CCA-461F-A262-D285F5A2DEF3}" type="parTrans" cxnId="{521673FD-6CB7-4276-BD95-D4A8AF6038C4}">
      <dgm:prSet/>
      <dgm:spPr/>
      <dgm:t>
        <a:bodyPr/>
        <a:lstStyle/>
        <a:p>
          <a:endParaRPr lang="en-US"/>
        </a:p>
      </dgm:t>
    </dgm:pt>
    <dgm:pt modelId="{CB5642BF-9AA8-4940-A380-E39A690FB2AC}" type="sibTrans" cxnId="{521673FD-6CB7-4276-BD95-D4A8AF6038C4}">
      <dgm:prSet/>
      <dgm:spPr/>
      <dgm:t>
        <a:bodyPr/>
        <a:lstStyle/>
        <a:p>
          <a:endParaRPr lang="en-US"/>
        </a:p>
      </dgm:t>
    </dgm:pt>
    <dgm:pt modelId="{E4E3DC87-AB08-4872-B614-409B3FD43750}" type="pres">
      <dgm:prSet presAssocID="{4311D052-9F17-496E-9A16-BD0DDE8AA675}" presName="Name0" presStyleCnt="0">
        <dgm:presLayoutVars>
          <dgm:dir/>
          <dgm:animLvl val="lvl"/>
          <dgm:resizeHandles val="exact"/>
        </dgm:presLayoutVars>
      </dgm:prSet>
      <dgm:spPr/>
    </dgm:pt>
    <dgm:pt modelId="{85348599-3DF2-4CC9-876B-7559426A4D08}" type="pres">
      <dgm:prSet presAssocID="{49E9638E-89A0-4404-A057-628D2422E916}" presName="linNode" presStyleCnt="0"/>
      <dgm:spPr/>
    </dgm:pt>
    <dgm:pt modelId="{A6469784-B5DF-4E3C-80C9-B806ED0CB7DB}" type="pres">
      <dgm:prSet presAssocID="{49E9638E-89A0-4404-A057-628D2422E916}" presName="parentText" presStyleLbl="solidFgAcc1" presStyleIdx="0" presStyleCnt="3" custScaleX="62086">
        <dgm:presLayoutVars>
          <dgm:chMax val="1"/>
          <dgm:bulletEnabled/>
        </dgm:presLayoutVars>
      </dgm:prSet>
      <dgm:spPr/>
    </dgm:pt>
    <dgm:pt modelId="{52795459-D120-4B60-9AEB-EDB96F365EC9}" type="pres">
      <dgm:prSet presAssocID="{49E9638E-89A0-4404-A057-628D2422E916}" presName="descendantText" presStyleLbl="alignNode1" presStyleIdx="0" presStyleCnt="3" custScaleX="101717" custLinFactNeighborY="-236">
        <dgm:presLayoutVars>
          <dgm:bulletEnabled/>
        </dgm:presLayoutVars>
      </dgm:prSet>
      <dgm:spPr/>
    </dgm:pt>
    <dgm:pt modelId="{487D2C02-F24E-4464-929D-F3D5A4490997}" type="pres">
      <dgm:prSet presAssocID="{326B47D1-3A5C-41C8-ADC5-AA85A0FD77AB}" presName="sp" presStyleCnt="0"/>
      <dgm:spPr/>
    </dgm:pt>
    <dgm:pt modelId="{AC155DCC-879A-48E4-B668-7DA2E3A80775}" type="pres">
      <dgm:prSet presAssocID="{4C4C7479-801B-4F52-9DEF-37E9AC26CA89}" presName="linNode" presStyleCnt="0"/>
      <dgm:spPr/>
    </dgm:pt>
    <dgm:pt modelId="{A7DAFD40-26C3-4525-BA16-1A3CEC81D947}" type="pres">
      <dgm:prSet presAssocID="{4C4C7479-801B-4F52-9DEF-37E9AC26CA89}" presName="parentText" presStyleLbl="solidFgAcc1" presStyleIdx="1" presStyleCnt="3" custScaleX="62227">
        <dgm:presLayoutVars>
          <dgm:chMax val="1"/>
          <dgm:bulletEnabled/>
        </dgm:presLayoutVars>
      </dgm:prSet>
      <dgm:spPr/>
    </dgm:pt>
    <dgm:pt modelId="{8587E3D1-B65A-4C3E-A73A-8536425F4A98}" type="pres">
      <dgm:prSet presAssocID="{4C4C7479-801B-4F52-9DEF-37E9AC26CA89}" presName="descendantText" presStyleLbl="alignNode1" presStyleIdx="1" presStyleCnt="3" custScaleX="101708" custLinFactNeighborY="-138">
        <dgm:presLayoutVars>
          <dgm:bulletEnabled/>
        </dgm:presLayoutVars>
      </dgm:prSet>
      <dgm:spPr/>
    </dgm:pt>
    <dgm:pt modelId="{654F884F-AAB2-4DB1-B611-A58F36FC9F73}" type="pres">
      <dgm:prSet presAssocID="{F728FEED-5E01-4E62-ADC0-7A9289BB7E83}" presName="sp" presStyleCnt="0"/>
      <dgm:spPr/>
    </dgm:pt>
    <dgm:pt modelId="{B7F0C4B4-7BFF-42D6-BFA4-E25059FCC3D9}" type="pres">
      <dgm:prSet presAssocID="{938AF4DC-7F33-4708-B6C5-97DF17D9DACD}" presName="linNode" presStyleCnt="0"/>
      <dgm:spPr/>
    </dgm:pt>
    <dgm:pt modelId="{014F4C23-9089-44CE-A779-C0838E057BCE}" type="pres">
      <dgm:prSet presAssocID="{938AF4DC-7F33-4708-B6C5-97DF17D9DACD}" presName="parentText" presStyleLbl="solidFgAcc1" presStyleIdx="2" presStyleCnt="3" custScaleX="62227">
        <dgm:presLayoutVars>
          <dgm:chMax val="1"/>
          <dgm:bulletEnabled/>
        </dgm:presLayoutVars>
      </dgm:prSet>
      <dgm:spPr/>
    </dgm:pt>
    <dgm:pt modelId="{45499245-9CFA-481B-A3BD-E14B8A45A60A}" type="pres">
      <dgm:prSet presAssocID="{938AF4DC-7F33-4708-B6C5-97DF17D9DACD}" presName="descendantText" presStyleLbl="alignNode1" presStyleIdx="2" presStyleCnt="3" custScaleX="101717">
        <dgm:presLayoutVars>
          <dgm:bulletEnabled/>
        </dgm:presLayoutVars>
      </dgm:prSet>
      <dgm:spPr/>
    </dgm:pt>
  </dgm:ptLst>
  <dgm:cxnLst>
    <dgm:cxn modelId="{873F9A01-0EAA-4EDE-BAEA-DED27B7EFCE6}" srcId="{49E9638E-89A0-4404-A057-628D2422E916}" destId="{7D245152-B1F7-4D03-9858-96DF7CD98A37}" srcOrd="0" destOrd="0" parTransId="{0F2C89E9-A6CD-46DA-B60F-EF6684D7BC62}" sibTransId="{82FAE913-1407-47F5-A34F-5F6466252D89}"/>
    <dgm:cxn modelId="{C154C407-F218-442C-9FF5-8F498B8529E8}" srcId="{4311D052-9F17-496E-9A16-BD0DDE8AA675}" destId="{938AF4DC-7F33-4708-B6C5-97DF17D9DACD}" srcOrd="2" destOrd="0" parTransId="{69048A97-0CD8-42B5-B23E-4326453F1E7C}" sibTransId="{1B6A2F1A-CDEB-4C55-952F-DB6BFE273988}"/>
    <dgm:cxn modelId="{4BE15B0D-69FD-4322-9916-9208272F33DE}" type="presOf" srcId="{7D245152-B1F7-4D03-9858-96DF7CD98A37}" destId="{52795459-D120-4B60-9AEB-EDB96F365EC9}" srcOrd="0" destOrd="0" presId="urn:microsoft.com/office/officeart/2016/7/layout/VerticalHollowActionList"/>
    <dgm:cxn modelId="{8BCE9C17-0CD6-4016-BDF6-9B2A91D8B9A0}" type="presOf" srcId="{4311D052-9F17-496E-9A16-BD0DDE8AA675}" destId="{E4E3DC87-AB08-4872-B614-409B3FD43750}" srcOrd="0" destOrd="0" presId="urn:microsoft.com/office/officeart/2016/7/layout/VerticalHollowActionList"/>
    <dgm:cxn modelId="{B377FB1F-7DF6-4700-B0DC-EB43FC6F01AA}" srcId="{4311D052-9F17-496E-9A16-BD0DDE8AA675}" destId="{49E9638E-89A0-4404-A057-628D2422E916}" srcOrd="0" destOrd="0" parTransId="{D4D503ED-6EAE-4B48-8040-3F34F2BC12E1}" sibTransId="{326B47D1-3A5C-41C8-ADC5-AA85A0FD77AB}"/>
    <dgm:cxn modelId="{627FB02F-75AD-4E83-896D-DD606A06B783}" type="presOf" srcId="{4C4C7479-801B-4F52-9DEF-37E9AC26CA89}" destId="{A7DAFD40-26C3-4525-BA16-1A3CEC81D947}" srcOrd="0" destOrd="0" presId="urn:microsoft.com/office/officeart/2016/7/layout/VerticalHollowActionList"/>
    <dgm:cxn modelId="{7C48F836-A8D0-44BC-99E5-429C1B6A3719}" type="presOf" srcId="{49E9638E-89A0-4404-A057-628D2422E916}" destId="{A6469784-B5DF-4E3C-80C9-B806ED0CB7DB}" srcOrd="0" destOrd="0" presId="urn:microsoft.com/office/officeart/2016/7/layout/VerticalHollowActionList"/>
    <dgm:cxn modelId="{88B87B63-3183-42A4-9CD0-73BEDCE65D17}" srcId="{4311D052-9F17-496E-9A16-BD0DDE8AA675}" destId="{4C4C7479-801B-4F52-9DEF-37E9AC26CA89}" srcOrd="1" destOrd="0" parTransId="{EC1E7D4A-0FC4-4C17-B8DC-3BB5215B193F}" sibTransId="{F728FEED-5E01-4E62-ADC0-7A9289BB7E83}"/>
    <dgm:cxn modelId="{B2A7D752-B993-473A-BEAF-4157A2FDD0DD}" type="presOf" srcId="{B2CDED0D-4931-4907-B133-7F9B93CDDE17}" destId="{45499245-9CFA-481B-A3BD-E14B8A45A60A}" srcOrd="0" destOrd="0" presId="urn:microsoft.com/office/officeart/2016/7/layout/VerticalHollowActionList"/>
    <dgm:cxn modelId="{72F83078-7911-417D-A98D-A84914DDE6A6}" type="presOf" srcId="{2ADD640F-CE81-4A92-80CA-3E92BA75B8FE}" destId="{8587E3D1-B65A-4C3E-A73A-8536425F4A98}" srcOrd="0" destOrd="0" presId="urn:microsoft.com/office/officeart/2016/7/layout/VerticalHollowActionList"/>
    <dgm:cxn modelId="{A33F0F92-6F86-4798-A3F4-FDFBF939A8D5}" srcId="{4C4C7479-801B-4F52-9DEF-37E9AC26CA89}" destId="{2ADD640F-CE81-4A92-80CA-3E92BA75B8FE}" srcOrd="0" destOrd="0" parTransId="{00C4311E-0AD8-422C-B027-DFEFE2DB8DED}" sibTransId="{82AAF11F-06B1-4C58-80D5-EA73FF3AD39D}"/>
    <dgm:cxn modelId="{6EF094CA-BFB4-41A0-BD27-B63598A8B8F0}" type="presOf" srcId="{938AF4DC-7F33-4708-B6C5-97DF17D9DACD}" destId="{014F4C23-9089-44CE-A779-C0838E057BCE}" srcOrd="0" destOrd="0" presId="urn:microsoft.com/office/officeart/2016/7/layout/VerticalHollowActionList"/>
    <dgm:cxn modelId="{521673FD-6CB7-4276-BD95-D4A8AF6038C4}" srcId="{938AF4DC-7F33-4708-B6C5-97DF17D9DACD}" destId="{B2CDED0D-4931-4907-B133-7F9B93CDDE17}" srcOrd="0" destOrd="0" parTransId="{D8978DF0-2CCA-461F-A262-D285F5A2DEF3}" sibTransId="{CB5642BF-9AA8-4940-A380-E39A690FB2AC}"/>
    <dgm:cxn modelId="{05A133D4-8F8E-4F86-81AB-B9054C726C47}" type="presParOf" srcId="{E4E3DC87-AB08-4872-B614-409B3FD43750}" destId="{85348599-3DF2-4CC9-876B-7559426A4D08}" srcOrd="0" destOrd="0" presId="urn:microsoft.com/office/officeart/2016/7/layout/VerticalHollowActionList"/>
    <dgm:cxn modelId="{CDCF2042-2BD7-41DD-B86C-190D29E99EF1}" type="presParOf" srcId="{85348599-3DF2-4CC9-876B-7559426A4D08}" destId="{A6469784-B5DF-4E3C-80C9-B806ED0CB7DB}" srcOrd="0" destOrd="0" presId="urn:microsoft.com/office/officeart/2016/7/layout/VerticalHollowActionList"/>
    <dgm:cxn modelId="{AE5D3030-0921-4D8F-ACBB-6A276A56086A}" type="presParOf" srcId="{85348599-3DF2-4CC9-876B-7559426A4D08}" destId="{52795459-D120-4B60-9AEB-EDB96F365EC9}" srcOrd="1" destOrd="0" presId="urn:microsoft.com/office/officeart/2016/7/layout/VerticalHollowActionList"/>
    <dgm:cxn modelId="{30D051B3-1F6F-4718-8795-48E311BDED3C}" type="presParOf" srcId="{E4E3DC87-AB08-4872-B614-409B3FD43750}" destId="{487D2C02-F24E-4464-929D-F3D5A4490997}" srcOrd="1" destOrd="0" presId="urn:microsoft.com/office/officeart/2016/7/layout/VerticalHollowActionList"/>
    <dgm:cxn modelId="{1844714B-9087-4532-8B30-3F3D26113160}" type="presParOf" srcId="{E4E3DC87-AB08-4872-B614-409B3FD43750}" destId="{AC155DCC-879A-48E4-B668-7DA2E3A80775}" srcOrd="2" destOrd="0" presId="urn:microsoft.com/office/officeart/2016/7/layout/VerticalHollowActionList"/>
    <dgm:cxn modelId="{ED85D114-656F-49C1-A43A-653C1FD71386}" type="presParOf" srcId="{AC155DCC-879A-48E4-B668-7DA2E3A80775}" destId="{A7DAFD40-26C3-4525-BA16-1A3CEC81D947}" srcOrd="0" destOrd="0" presId="urn:microsoft.com/office/officeart/2016/7/layout/VerticalHollowActionList"/>
    <dgm:cxn modelId="{B4D707F4-BF72-48CD-8E3D-2F7C6A1DCA8E}" type="presParOf" srcId="{AC155DCC-879A-48E4-B668-7DA2E3A80775}" destId="{8587E3D1-B65A-4C3E-A73A-8536425F4A98}" srcOrd="1" destOrd="0" presId="urn:microsoft.com/office/officeart/2016/7/layout/VerticalHollowActionList"/>
    <dgm:cxn modelId="{2A9184A8-EEA3-40CC-8D12-9AC34B865484}" type="presParOf" srcId="{E4E3DC87-AB08-4872-B614-409B3FD43750}" destId="{654F884F-AAB2-4DB1-B611-A58F36FC9F73}" srcOrd="3" destOrd="0" presId="urn:microsoft.com/office/officeart/2016/7/layout/VerticalHollowActionList"/>
    <dgm:cxn modelId="{F5C68562-8905-487F-805C-F199EE83ABA6}" type="presParOf" srcId="{E4E3DC87-AB08-4872-B614-409B3FD43750}" destId="{B7F0C4B4-7BFF-42D6-BFA4-E25059FCC3D9}" srcOrd="4" destOrd="0" presId="urn:microsoft.com/office/officeart/2016/7/layout/VerticalHollowActionList"/>
    <dgm:cxn modelId="{8EECB68E-8E2F-4E26-A59D-2E1E5BB7C836}" type="presParOf" srcId="{B7F0C4B4-7BFF-42D6-BFA4-E25059FCC3D9}" destId="{014F4C23-9089-44CE-A779-C0838E057BCE}" srcOrd="0" destOrd="0" presId="urn:microsoft.com/office/officeart/2016/7/layout/VerticalHollowActionList"/>
    <dgm:cxn modelId="{C7A8CFD0-3C8E-4984-A097-11AECA46F4C1}" type="presParOf" srcId="{B7F0C4B4-7BFF-42D6-BFA4-E25059FCC3D9}" destId="{45499245-9CFA-481B-A3BD-E14B8A45A60A}" srcOrd="1" destOrd="0" presId="urn:microsoft.com/office/officeart/2016/7/layout/VerticalHollowAction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95459-D120-4B60-9AEB-EDB96F365EC9}">
      <dsp:nvSpPr>
        <dsp:cNvPr id="0" name=""/>
        <dsp:cNvSpPr/>
      </dsp:nvSpPr>
      <dsp:spPr>
        <a:xfrm>
          <a:off x="1333090" y="0"/>
          <a:ext cx="6995128" cy="1243272"/>
        </a:xfrm>
        <a:prstGeom prst="rect">
          <a:avLst/>
        </a:prstGeom>
        <a:solidFill>
          <a:schemeClr val="accent5"/>
        </a:solidFill>
        <a:ln w="40000" cap="flat" cmpd="sng" algn="ctr">
          <a:solidFill>
            <a:schemeClr val="accent5"/>
          </a:solidFill>
          <a:prstDash val="solid"/>
        </a:ln>
        <a:effectLst>
          <a:outerShdw blurRad="50800" dist="25000" dir="5400000" rotWithShape="0">
            <a:schemeClr val="accent2">
              <a:hueOff val="0"/>
              <a:satOff val="0"/>
              <a:lumOff val="0"/>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434" tIns="315791" rIns="133434" bIns="31579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0E2F"/>
              </a:solidFill>
            </a:rPr>
            <a:t>Describe </a:t>
          </a:r>
          <a:r>
            <a:rPr lang="en-US" sz="2400" b="1" kern="1200" dirty="0">
              <a:solidFill>
                <a:schemeClr val="bg1"/>
              </a:solidFill>
            </a:rPr>
            <a:t>which factors drive community readiness</a:t>
          </a:r>
          <a:r>
            <a:rPr lang="en-US" sz="2400" b="1" kern="1200" dirty="0">
              <a:solidFill>
                <a:srgbClr val="000E2F"/>
              </a:solidFill>
            </a:rPr>
            <a:t> for substance misuse prevention.</a:t>
          </a:r>
        </a:p>
      </dsp:txBody>
      <dsp:txXfrm>
        <a:off x="1333090" y="0"/>
        <a:ext cx="6995128" cy="1243272"/>
      </dsp:txXfrm>
    </dsp:sp>
    <dsp:sp modelId="{A6469784-B5DF-4E3C-80C9-B806ED0CB7DB}">
      <dsp:nvSpPr>
        <dsp:cNvPr id="0" name=""/>
        <dsp:cNvSpPr/>
      </dsp:nvSpPr>
      <dsp:spPr>
        <a:xfrm>
          <a:off x="265669" y="1212"/>
          <a:ext cx="1067421" cy="1243272"/>
        </a:xfrm>
        <a:prstGeom prst="rect">
          <a:avLst/>
        </a:prstGeom>
        <a:solidFill>
          <a:schemeClr val="lt1">
            <a:hueOff val="0"/>
            <a:satOff val="0"/>
            <a:lumOff val="0"/>
            <a:alphaOff val="0"/>
          </a:schemeClr>
        </a:solidFill>
        <a:ln w="400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0978" tIns="122808" rIns="90978" bIns="122808"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0E2F"/>
              </a:solidFill>
            </a:rPr>
            <a:t>1.</a:t>
          </a:r>
        </a:p>
      </dsp:txBody>
      <dsp:txXfrm>
        <a:off x="265669" y="1212"/>
        <a:ext cx="1067421" cy="1243272"/>
      </dsp:txXfrm>
    </dsp:sp>
    <dsp:sp modelId="{8587E3D1-B65A-4C3E-A73A-8536425F4A98}">
      <dsp:nvSpPr>
        <dsp:cNvPr id="0" name=""/>
        <dsp:cNvSpPr/>
      </dsp:nvSpPr>
      <dsp:spPr>
        <a:xfrm>
          <a:off x="1335514" y="1317366"/>
          <a:ext cx="6994509" cy="1243272"/>
        </a:xfrm>
        <a:prstGeom prst="rect">
          <a:avLst/>
        </a:prstGeom>
        <a:solidFill>
          <a:schemeClr val="accent3"/>
        </a:solidFill>
        <a:ln w="40000" cap="flat" cmpd="sng" algn="ctr">
          <a:solidFill>
            <a:schemeClr val="accent3"/>
          </a:solidFill>
          <a:prstDash val="solid"/>
        </a:ln>
        <a:effectLst>
          <a:outerShdw blurRad="50800" dist="25000" dir="5400000" rotWithShape="0">
            <a:schemeClr val="accent2">
              <a:hueOff val="-729781"/>
              <a:satOff val="-6367"/>
              <a:lumOff val="-8236"/>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434" tIns="315791" rIns="133434" bIns="31579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0E2F"/>
              </a:solidFill>
            </a:rPr>
            <a:t>Recognize </a:t>
          </a:r>
          <a:r>
            <a:rPr lang="en-US" sz="2400" b="1" kern="1200" dirty="0">
              <a:solidFill>
                <a:schemeClr val="bg1"/>
              </a:solidFill>
            </a:rPr>
            <a:t>key elements of capacity </a:t>
          </a:r>
          <a:r>
            <a:rPr lang="en-US" sz="2400" b="1" kern="1200" dirty="0">
              <a:solidFill>
                <a:srgbClr val="000E2F"/>
              </a:solidFill>
            </a:rPr>
            <a:t>that are relevant to a community’s readiness.</a:t>
          </a:r>
        </a:p>
      </dsp:txBody>
      <dsp:txXfrm>
        <a:off x="1335514" y="1317366"/>
        <a:ext cx="6994509" cy="1243272"/>
      </dsp:txXfrm>
    </dsp:sp>
    <dsp:sp modelId="{A7DAFD40-26C3-4525-BA16-1A3CEC81D947}">
      <dsp:nvSpPr>
        <dsp:cNvPr id="0" name=""/>
        <dsp:cNvSpPr/>
      </dsp:nvSpPr>
      <dsp:spPr>
        <a:xfrm>
          <a:off x="265669" y="1319082"/>
          <a:ext cx="1069845" cy="1243272"/>
        </a:xfrm>
        <a:prstGeom prst="rect">
          <a:avLst/>
        </a:prstGeom>
        <a:solidFill>
          <a:schemeClr val="lt1">
            <a:hueOff val="0"/>
            <a:satOff val="0"/>
            <a:lumOff val="0"/>
            <a:alphaOff val="0"/>
          </a:schemeClr>
        </a:solidFill>
        <a:ln w="400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0978" tIns="122808" rIns="90978" bIns="122808"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0E2F"/>
              </a:solidFill>
            </a:rPr>
            <a:t>2.</a:t>
          </a:r>
        </a:p>
      </dsp:txBody>
      <dsp:txXfrm>
        <a:off x="265669" y="1319082"/>
        <a:ext cx="1069845" cy="1243272"/>
      </dsp:txXfrm>
    </dsp:sp>
    <dsp:sp modelId="{45499245-9CFA-481B-A3BD-E14B8A45A60A}">
      <dsp:nvSpPr>
        <dsp:cNvPr id="0" name=""/>
        <dsp:cNvSpPr/>
      </dsp:nvSpPr>
      <dsp:spPr>
        <a:xfrm>
          <a:off x="1335514" y="2636951"/>
          <a:ext cx="6995128" cy="1243272"/>
        </a:xfrm>
        <a:prstGeom prst="rect">
          <a:avLst/>
        </a:prstGeom>
        <a:solidFill>
          <a:schemeClr val="accent1"/>
        </a:solidFill>
        <a:ln w="40000" cap="flat" cmpd="sng" algn="ctr">
          <a:solidFill>
            <a:schemeClr val="accent1"/>
          </a:solidFill>
          <a:prstDash val="solid"/>
        </a:ln>
        <a:effectLst>
          <a:outerShdw blurRad="50800" dist="25000" dir="5400000" rotWithShape="0">
            <a:schemeClr val="accent2">
              <a:hueOff val="-1459563"/>
              <a:satOff val="-12734"/>
              <a:lumOff val="-16471"/>
              <a:alphaOff val="0"/>
              <a:shade val="30000"/>
              <a:satMod val="150000"/>
              <a:alpha val="38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434" tIns="315791" rIns="133434" bIns="31579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0E2F"/>
              </a:solidFill>
            </a:rPr>
            <a:t>Identify </a:t>
          </a:r>
          <a:r>
            <a:rPr lang="en-US" sz="2400" b="1" kern="1200" dirty="0">
              <a:solidFill>
                <a:schemeClr val="bg1"/>
              </a:solidFill>
            </a:rPr>
            <a:t>key areas where action can be taken </a:t>
          </a:r>
          <a:r>
            <a:rPr lang="en-US" sz="2400" b="1" kern="1200" dirty="0">
              <a:solidFill>
                <a:srgbClr val="000E2F"/>
              </a:solidFill>
            </a:rPr>
            <a:t>to increase readiness for substance misuse prevention at a community level.</a:t>
          </a:r>
        </a:p>
      </dsp:txBody>
      <dsp:txXfrm>
        <a:off x="1335514" y="2636951"/>
        <a:ext cx="6995128" cy="1243272"/>
      </dsp:txXfrm>
    </dsp:sp>
    <dsp:sp modelId="{014F4C23-9089-44CE-A779-C0838E057BCE}">
      <dsp:nvSpPr>
        <dsp:cNvPr id="0" name=""/>
        <dsp:cNvSpPr/>
      </dsp:nvSpPr>
      <dsp:spPr>
        <a:xfrm>
          <a:off x="265669" y="2636951"/>
          <a:ext cx="1069845" cy="1243272"/>
        </a:xfrm>
        <a:prstGeom prst="rect">
          <a:avLst/>
        </a:prstGeom>
        <a:solidFill>
          <a:schemeClr val="lt1">
            <a:hueOff val="0"/>
            <a:satOff val="0"/>
            <a:lumOff val="0"/>
            <a:alphaOff val="0"/>
          </a:schemeClr>
        </a:solidFill>
        <a:ln w="400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90978" tIns="122808" rIns="90978" bIns="122808"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0E2F"/>
              </a:solidFill>
            </a:rPr>
            <a:t>3.</a:t>
          </a:r>
        </a:p>
      </dsp:txBody>
      <dsp:txXfrm>
        <a:off x="265669" y="2636951"/>
        <a:ext cx="1069845" cy="124327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1728"/>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1"/>
            <a:ext cx="3169921" cy="481728"/>
          </a:xfrm>
          <a:prstGeom prst="rect">
            <a:avLst/>
          </a:prstGeom>
        </p:spPr>
        <p:txBody>
          <a:bodyPr vert="horz" lIns="96651" tIns="48325" rIns="96651" bIns="48325" rtlCol="0"/>
          <a:lstStyle>
            <a:lvl1pPr algn="r">
              <a:defRPr sz="1200"/>
            </a:lvl1pPr>
          </a:lstStyle>
          <a:p>
            <a:fld id="{148D4AD6-0487-4D8C-9457-6D0B98299261}" type="datetimeFigureOut">
              <a:rPr lang="en-US" smtClean="0"/>
              <a:t>11/22/2024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7"/>
            <a:ext cx="5852160" cy="3780474"/>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1" cy="481727"/>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1" cy="481727"/>
          </a:xfrm>
          <a:prstGeom prst="rect">
            <a:avLst/>
          </a:prstGeom>
        </p:spPr>
        <p:txBody>
          <a:bodyPr vert="horz" lIns="96651" tIns="48325" rIns="96651" bIns="48325" rtlCol="0" anchor="b"/>
          <a:lstStyle>
            <a:lvl1pPr algn="r">
              <a:defRPr sz="1200"/>
            </a:lvl1pPr>
          </a:lstStyle>
          <a:p>
            <a:fld id="{F3D66D46-D1B9-4064-8378-E01BEC81F175}" type="slidenum">
              <a:rPr lang="en-US" smtClean="0"/>
              <a:t>‹#›</a:t>
            </a:fld>
            <a:endParaRPr lang="en-US"/>
          </a:p>
        </p:txBody>
      </p:sp>
    </p:spTree>
    <p:extLst>
      <p:ext uri="{BB962C8B-B14F-4D97-AF65-F5344CB8AC3E}">
        <p14:creationId xmlns:p14="http://schemas.microsoft.com/office/powerpoint/2010/main" val="172647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D66D46-D1B9-4064-8378-E01BEC81F175}" type="slidenum">
              <a:rPr lang="en-US" smtClean="0"/>
              <a:t>1</a:t>
            </a:fld>
            <a:endParaRPr lang="en-US"/>
          </a:p>
        </p:txBody>
      </p:sp>
    </p:spTree>
    <p:extLst>
      <p:ext uri="{BB962C8B-B14F-4D97-AF65-F5344CB8AC3E}">
        <p14:creationId xmlns:p14="http://schemas.microsoft.com/office/powerpoint/2010/main" val="105602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models were found to b</a:t>
            </a:r>
            <a:r>
              <a:rPr lang="en-US" sz="1900" dirty="0">
                <a:latin typeface="Times New Roman" panose="02020603050405020304" pitchFamily="18" charset="0"/>
                <a:ea typeface="MS Mincho" panose="02020609040205080304" pitchFamily="49" charset="-128"/>
              </a:rPr>
              <a:t>e statistically significant in predicting CR stage. </a:t>
            </a:r>
            <a:r>
              <a:rPr lang="en-US" dirty="0"/>
              <a:t> Two predictors in each model were found to be </a:t>
            </a:r>
            <a:r>
              <a:rPr lang="en-US" sz="1900" dirty="0">
                <a:latin typeface="Times New Roman" panose="02020603050405020304" pitchFamily="18" charset="0"/>
                <a:ea typeface="MS Mincho" panose="02020609040205080304" pitchFamily="49" charset="-128"/>
              </a:rPr>
              <a:t>significantly and positively associated with CR stage (</a:t>
            </a:r>
            <a:r>
              <a:rPr lang="en-US" dirty="0"/>
              <a:t>at an alpha level of .017).</a:t>
            </a:r>
          </a:p>
          <a:p>
            <a:endParaRPr lang="en-US" dirty="0"/>
          </a:p>
          <a:p>
            <a:pPr defTabSz="966511">
              <a:defRPr/>
            </a:pPr>
            <a:r>
              <a:rPr lang="en-US" dirty="0"/>
              <a:t>LEARNING OBJECTIVE 2: </a:t>
            </a:r>
            <a:r>
              <a:rPr lang="en-US" dirty="0">
                <a:solidFill>
                  <a:srgbClr val="000E2F"/>
                </a:solidFill>
              </a:rPr>
              <a:t>Recognize </a:t>
            </a:r>
            <a:r>
              <a:rPr lang="en-US" dirty="0">
                <a:solidFill>
                  <a:schemeClr val="bg1"/>
                </a:solidFill>
              </a:rPr>
              <a:t>key elements of capacity </a:t>
            </a:r>
            <a:r>
              <a:rPr lang="en-US" dirty="0">
                <a:solidFill>
                  <a:srgbClr val="000E2F"/>
                </a:solidFill>
              </a:rPr>
              <a:t>that are relevant to your community’s readiness. (significant predictors)</a:t>
            </a:r>
          </a:p>
        </p:txBody>
      </p:sp>
      <p:sp>
        <p:nvSpPr>
          <p:cNvPr id="4" name="Slide Number Placeholder 3"/>
          <p:cNvSpPr>
            <a:spLocks noGrp="1"/>
          </p:cNvSpPr>
          <p:nvPr>
            <p:ph type="sldNum" sz="quarter" idx="5"/>
          </p:nvPr>
        </p:nvSpPr>
        <p:spPr/>
        <p:txBody>
          <a:bodyPr/>
          <a:lstStyle/>
          <a:p>
            <a:fld id="{F3D66D46-D1B9-4064-8378-E01BEC81F175}" type="slidenum">
              <a:rPr lang="en-US" smtClean="0"/>
              <a:t>10</a:t>
            </a:fld>
            <a:endParaRPr lang="en-US"/>
          </a:p>
        </p:txBody>
      </p:sp>
    </p:spTree>
    <p:extLst>
      <p:ext uri="{BB962C8B-B14F-4D97-AF65-F5344CB8AC3E}">
        <p14:creationId xmlns:p14="http://schemas.microsoft.com/office/powerpoint/2010/main" val="91626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sz="1900" dirty="0">
                <a:latin typeface="Segoe UI" panose="020B0502040204020203" pitchFamily="34" charset="0"/>
              </a:rPr>
              <a:t>The six predictive factors identified from the models are closely connected in prevention practice. </a:t>
            </a:r>
          </a:p>
          <a:p>
            <a:pPr defTabSz="966511">
              <a:defRPr/>
            </a:pPr>
            <a:r>
              <a:rPr lang="en-US" sz="1900" dirty="0">
                <a:latin typeface="Segoe UI" panose="020B0502040204020203" pitchFamily="34" charset="0"/>
              </a:rPr>
              <a:t>Efforts to build capacity that focus on enhancing community ability to undertake prevention-relevant activities can help increase readiness and positively address the key community attitudes and barriers and facilitators associated with community readiness. Additionally, increasing community capacity to conduct the data collection and awareness-raising can bolster community concern and knowledge, increase the availability of relevant data, and ultimately increase political support for prevention. </a:t>
            </a:r>
            <a:br>
              <a:rPr lang="en-US" sz="1900" dirty="0">
                <a:latin typeface="Segoe UI" panose="020B0502040204020203" pitchFamily="34" charset="0"/>
              </a:rPr>
            </a:br>
            <a:endParaRPr lang="en-US" sz="1900" dirty="0">
              <a:latin typeface="Segoe UI" panose="020B0502040204020203" pitchFamily="34" charset="0"/>
            </a:endParaRPr>
          </a:p>
          <a:p>
            <a:pPr defTabSz="966511">
              <a:defRPr/>
            </a:pPr>
            <a:r>
              <a:rPr lang="en-US" dirty="0"/>
              <a:t>LEARNING OBJECTIVE 3: </a:t>
            </a:r>
            <a:r>
              <a:rPr lang="en-US" dirty="0">
                <a:solidFill>
                  <a:srgbClr val="000E2F"/>
                </a:solidFill>
              </a:rPr>
              <a:t>Identify </a:t>
            </a:r>
            <a:r>
              <a:rPr lang="en-US" dirty="0">
                <a:solidFill>
                  <a:schemeClr val="bg1"/>
                </a:solidFill>
              </a:rPr>
              <a:t>key areas where action can be taken </a:t>
            </a:r>
            <a:r>
              <a:rPr lang="en-US" dirty="0">
                <a:solidFill>
                  <a:srgbClr val="000E2F"/>
                </a:solidFill>
              </a:rPr>
              <a:t>to increase readiness for substance misuse prevention in your communities. (can take action by doing the four things in slide)</a:t>
            </a:r>
          </a:p>
          <a:p>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11</a:t>
            </a:fld>
            <a:endParaRPr lang="en-US"/>
          </a:p>
        </p:txBody>
      </p:sp>
    </p:spTree>
    <p:extLst>
      <p:ext uri="{BB962C8B-B14F-4D97-AF65-F5344CB8AC3E}">
        <p14:creationId xmlns:p14="http://schemas.microsoft.com/office/powerpoint/2010/main" val="111809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sz="1900" dirty="0">
                <a:latin typeface="Segoe UI" panose="020B0502040204020203" pitchFamily="34" charset="0"/>
              </a:rPr>
              <a:t>The samples slightly differed for each model due to missing responses, which could account for differences seen in the results. A theoretical model was used to determine which survey items to choose for the models rather than statistical analysis such as model selection. Results should be interpreted with caution because a Breusch-Pagan test of the residuals from the town ability and barriers and facilitators models showed that the assumption of constant variance is violated (χ2 = 14.22, p = .014), (χ2 = 34.88, p &lt; .001). </a:t>
            </a:r>
            <a:br>
              <a:rPr lang="en-US" sz="1900" dirty="0">
                <a:latin typeface="Segoe UI" panose="020B0502040204020203" pitchFamily="34" charset="0"/>
              </a:rPr>
            </a:br>
            <a:r>
              <a:rPr lang="en-US" sz="1900" dirty="0">
                <a:latin typeface="Segoe UI" panose="020B0502040204020203" pitchFamily="34" charset="0"/>
              </a:rPr>
              <a:t>Additionally, while this study compared overall substance misuse prevention readiness across community types, drivers of these differences were not explored, and the community attitudes, abilities, and barriers/facilitators that correlated with readiness were not analyzed by community type. </a:t>
            </a:r>
            <a:br>
              <a:rPr lang="en-US" sz="1900" dirty="0">
                <a:latin typeface="Segoe UI" panose="020B0502040204020203" pitchFamily="34" charset="0"/>
              </a:rPr>
            </a:br>
            <a:r>
              <a:rPr lang="en-US" sz="1900" dirty="0">
                <a:latin typeface="Segoe UI" panose="020B0502040204020203" pitchFamily="34" charset="0"/>
              </a:rPr>
              <a:t>Finally, political support was not defined in the survey and so could have been interpreted differently by respondents (e.g., political campaigns, local policy/laws, politicians in community, etc.). As a result, the nature of political support as a community-level driver of readiness cannot be fully understood. </a:t>
            </a:r>
            <a:endParaRPr lang="en-US" sz="19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12</a:t>
            </a:fld>
            <a:endParaRPr lang="en-US"/>
          </a:p>
        </p:txBody>
      </p:sp>
    </p:spTree>
    <p:extLst>
      <p:ext uri="{BB962C8B-B14F-4D97-AF65-F5344CB8AC3E}">
        <p14:creationId xmlns:p14="http://schemas.microsoft.com/office/powerpoint/2010/main" val="142596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dirty="0">
                <a:latin typeface="Segoe UI" panose="020B0502040204020203" pitchFamily="34" charset="0"/>
              </a:rPr>
              <a:t>The results of this research provide prevention professionals and community organizers with important insight into focus areas for local capacity building that can increase readiness in communities that most need it. Prevention efforts should focus on data collection, education, and outreach strategies that support a focus on priority issues and raise community awareness and concern, as well as knowledge of existing community efforts and programs addressing the issue.</a:t>
            </a:r>
            <a:endParaRPr lang="en-US" dirty="0">
              <a:latin typeface="Arial" panose="020B0604020202020204" pitchFamily="34" charset="0"/>
            </a:endParaRPr>
          </a:p>
          <a:p>
            <a:endParaRPr lang="en-US" dirty="0"/>
          </a:p>
          <a:p>
            <a:r>
              <a:rPr lang="en-US" dirty="0"/>
              <a:t>Additional research can be done to explore these themes deeper. For example, do the predictors of community readiness I discussed today play the same role in every community type, or do other factors rise to the top? Are these predictors also actionable for community readiness for mental health promotion? More research is required before we can answer these questions.</a:t>
            </a:r>
          </a:p>
          <a:p>
            <a:pPr defTabSz="966511">
              <a:defRPr/>
            </a:pPr>
            <a:endParaRPr lang="en-US" dirty="0">
              <a:solidFill>
                <a:srgbClr val="000E2F"/>
              </a:solidFill>
            </a:endParaRPr>
          </a:p>
          <a:p>
            <a:pPr defTabSz="966511">
              <a:defRPr/>
            </a:pPr>
            <a:r>
              <a:rPr lang="en-US" dirty="0">
                <a:solidFill>
                  <a:srgbClr val="000E2F"/>
                </a:solidFill>
              </a:rPr>
              <a:t>(i.e., rural, suburban, urban periphery, urban core, wealthy)</a:t>
            </a:r>
          </a:p>
          <a:p>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13</a:t>
            </a:fld>
            <a:endParaRPr lang="en-US"/>
          </a:p>
        </p:txBody>
      </p:sp>
    </p:spTree>
    <p:extLst>
      <p:ext uri="{BB962C8B-B14F-4D97-AF65-F5344CB8AC3E}">
        <p14:creationId xmlns:p14="http://schemas.microsoft.com/office/powerpoint/2010/main" val="97957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D66D46-D1B9-4064-8378-E01BEC81F175}" type="slidenum">
              <a:rPr lang="en-US" smtClean="0"/>
              <a:t>14</a:t>
            </a:fld>
            <a:endParaRPr lang="en-US"/>
          </a:p>
        </p:txBody>
      </p:sp>
    </p:spTree>
    <p:extLst>
      <p:ext uri="{BB962C8B-B14F-4D97-AF65-F5344CB8AC3E}">
        <p14:creationId xmlns:p14="http://schemas.microsoft.com/office/powerpoint/2010/main" val="3641464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15</a:t>
            </a:fld>
            <a:endParaRPr lang="en-US"/>
          </a:p>
        </p:txBody>
      </p:sp>
    </p:spTree>
    <p:extLst>
      <p:ext uri="{BB962C8B-B14F-4D97-AF65-F5344CB8AC3E}">
        <p14:creationId xmlns:p14="http://schemas.microsoft.com/office/powerpoint/2010/main" val="153685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D66D46-D1B9-4064-8378-E01BEC81F175}" type="slidenum">
              <a:rPr lang="en-US" smtClean="0"/>
              <a:t>16</a:t>
            </a:fld>
            <a:endParaRPr lang="en-US"/>
          </a:p>
        </p:txBody>
      </p:sp>
    </p:spTree>
    <p:extLst>
      <p:ext uri="{BB962C8B-B14F-4D97-AF65-F5344CB8AC3E}">
        <p14:creationId xmlns:p14="http://schemas.microsoft.com/office/powerpoint/2010/main" val="308496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D66D46-D1B9-4064-8378-E01BEC81F175}" type="slidenum">
              <a:rPr lang="en-US" smtClean="0"/>
              <a:t>2</a:t>
            </a:fld>
            <a:endParaRPr lang="en-US"/>
          </a:p>
        </p:txBody>
      </p:sp>
    </p:spTree>
    <p:extLst>
      <p:ext uri="{BB962C8B-B14F-4D97-AF65-F5344CB8AC3E}">
        <p14:creationId xmlns:p14="http://schemas.microsoft.com/office/powerpoint/2010/main" val="206834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Segoe UI" panose="020B0502040204020203" pitchFamily="34" charset="0"/>
              </a:rPr>
              <a:t>In the United States, alcohol and cannabis are the most commonly used substances among adolescents. </a:t>
            </a:r>
            <a:r>
              <a:rPr lang="en-US" sz="1900" dirty="0">
                <a:solidFill>
                  <a:srgbClr val="000000"/>
                </a:solidFill>
                <a:latin typeface="Times New Roman" panose="02020603050405020304" pitchFamily="18" charset="0"/>
                <a:ea typeface="MS Mincho" panose="02020609040205080304" pitchFamily="49" charset="-128"/>
                <a:cs typeface="Arial" panose="020B0604020202020204" pitchFamily="34" charset="0"/>
              </a:rPr>
              <a:t>In Connecticut, rates of alcohol (21%) and marijuana (15%) use among youth are similar to national estimates (Connecticut Department of Public Health, 2024). Initiation of substance use during adolescence has been linked to various adverse outcomes such as absenteeism, poor academic performance, depression, disengagement from peer groups, and increased risk for development of a substance use disorder (Centers for Disease Control and Prevention, 2024; Connolly et al., 2024). The prevalence of substance misuse among young people and the risks associated with it emphasize the need for targeted prevention efforts for adolescents. To address this issue effectively, the implementation of evidence-based prevention programming is imperative. </a:t>
            </a:r>
            <a:endParaRPr lang="en-US" sz="1900" dirty="0">
              <a:latin typeface="Aptos" panose="020B0004020202020204" pitchFamily="34" charset="0"/>
              <a:ea typeface="MS Mincho" panose="02020609040205080304" pitchFamily="49" charset="-128"/>
              <a:cs typeface="Arial" panose="020B0604020202020204" pitchFamily="34" charset="0"/>
            </a:endParaRPr>
          </a:p>
          <a:p>
            <a:r>
              <a:rPr lang="en-US" sz="1900" dirty="0">
                <a:latin typeface="Segoe UI" panose="020B0502040204020203" pitchFamily="34" charset="0"/>
              </a:rPr>
              <a:t> </a:t>
            </a:r>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3</a:t>
            </a:fld>
            <a:endParaRPr lang="en-US"/>
          </a:p>
        </p:txBody>
      </p:sp>
    </p:spTree>
    <p:extLst>
      <p:ext uri="{BB962C8B-B14F-4D97-AF65-F5344CB8AC3E}">
        <p14:creationId xmlns:p14="http://schemas.microsoft.com/office/powerpoint/2010/main" val="104211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sz="1900" dirty="0">
                <a:latin typeface="Segoe UI" panose="020B0502040204020203" pitchFamily="34" charset="0"/>
              </a:rPr>
              <a:t>Community readiness specifically, is the degree to which a community is willing and prepared to act on an issue, which impacts the likelihood that a prevention or intervention program will be successfully implemented (</a:t>
            </a:r>
            <a:r>
              <a:rPr lang="en-US" sz="1900" dirty="0" err="1">
                <a:latin typeface="Segoe UI" panose="020B0502040204020203" pitchFamily="34" charset="0"/>
              </a:rPr>
              <a:t>Chilenski</a:t>
            </a:r>
            <a:r>
              <a:rPr lang="en-US" sz="1900" dirty="0">
                <a:latin typeface="Segoe UI" panose="020B0502040204020203" pitchFamily="34" charset="0"/>
              </a:rPr>
              <a:t> et al., 2007). Community concern, available resources, community knowledge of efforts, leadership, community culture and climate, data, and community knowledge of the issue all play a role in how ready a community is to act on an issue.</a:t>
            </a:r>
          </a:p>
          <a:p>
            <a:pPr defTabSz="966511">
              <a:defRPr/>
            </a:pPr>
            <a:endParaRPr lang="en-US" sz="1900" dirty="0">
              <a:latin typeface="Segoe UI" panose="020B0502040204020203" pitchFamily="34" charset="0"/>
            </a:endParaRPr>
          </a:p>
          <a:p>
            <a:pPr defTabSz="966511">
              <a:defRPr/>
            </a:pPr>
            <a:r>
              <a:rPr lang="en-US" sz="1900" dirty="0">
                <a:latin typeface="Segoe UI" panose="020B0502040204020203" pitchFamily="34" charset="0"/>
              </a:rPr>
              <a:t>LEARNING OBJECTIVE 1: </a:t>
            </a:r>
            <a:r>
              <a:rPr lang="en-US" sz="1900" dirty="0">
                <a:solidFill>
                  <a:srgbClr val="000E2F"/>
                </a:solidFill>
              </a:rPr>
              <a:t>Describe </a:t>
            </a:r>
            <a:r>
              <a:rPr lang="en-US" sz="1900" dirty="0">
                <a:solidFill>
                  <a:schemeClr val="bg1"/>
                </a:solidFill>
              </a:rPr>
              <a:t>which factors drive community readiness</a:t>
            </a:r>
            <a:r>
              <a:rPr lang="en-US" sz="1900" dirty="0">
                <a:solidFill>
                  <a:srgbClr val="000E2F"/>
                </a:solidFill>
              </a:rPr>
              <a:t> for substance misuse prevention.</a:t>
            </a:r>
            <a:endParaRPr lang="en-US" sz="19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4</a:t>
            </a:fld>
            <a:endParaRPr lang="en-US"/>
          </a:p>
        </p:txBody>
      </p:sp>
    </p:spTree>
    <p:extLst>
      <p:ext uri="{BB962C8B-B14F-4D97-AF65-F5344CB8AC3E}">
        <p14:creationId xmlns:p14="http://schemas.microsoft.com/office/powerpoint/2010/main" val="3710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Segoe UI" panose="020B0502040204020203" pitchFamily="34" charset="0"/>
              </a:rPr>
              <a:t>The Community Readiness Model (CRM), designed by </a:t>
            </a:r>
            <a:r>
              <a:rPr lang="en-US" sz="1900" dirty="0" err="1">
                <a:latin typeface="Segoe UI" panose="020B0502040204020203" pitchFamily="34" charset="0"/>
              </a:rPr>
              <a:t>Oetting</a:t>
            </a:r>
            <a:r>
              <a:rPr lang="en-US" sz="1900" dirty="0">
                <a:latin typeface="Segoe UI" panose="020B0502040204020203" pitchFamily="34" charset="0"/>
              </a:rPr>
              <a:t> and colleagues (2014) can be used to measure how prepared communities are to address a given health issue. The CRM is based on the principle that communities exist at different stages of readiness and can increase their stage of readiness to develop and implement effective programs (Edwards et al, 2000). Note that a community’s readiness may also slide down the scale. The model identifies nine stages ranging from no awareness to high level of community ownership (Ogilvie et al., 2008). Community readiness stages evolve, such that prior ways of dealing with a problem or issue are superseded by more effective ways of thinking about and dealing with the same problem through the cultivation of new community-level competencies (Edwards et al., 2000). </a:t>
            </a:r>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5</a:t>
            </a:fld>
            <a:endParaRPr lang="en-US"/>
          </a:p>
        </p:txBody>
      </p:sp>
    </p:spTree>
    <p:extLst>
      <p:ext uri="{BB962C8B-B14F-4D97-AF65-F5344CB8AC3E}">
        <p14:creationId xmlns:p14="http://schemas.microsoft.com/office/powerpoint/2010/main" val="395894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sz="1900" dirty="0">
                <a:latin typeface="Segoe UI" panose="020B0502040204020203" pitchFamily="34" charset="0"/>
              </a:rPr>
              <a:t>The Community Readiness Survey (CRS) was developed using the Community Readiness Model by state partners, including the Department of Mental Health and Addiction Services (DMHAS), regional planning partners, the Connecticut Clearinghouse, and the UConn School of Medicine. The survey, completed by selected key informants, is designed to assess Connecticut’s community-level readiness and capacity to implement behavioral health prevention and promotion activities. This presentation limits its focus to survey items pertaining to substance misuse prevention for the most recent year it was administered (2022). </a:t>
            </a:r>
            <a:endParaRPr lang="en-US" sz="1900" dirty="0">
              <a:latin typeface="Arial" panose="020B0604020202020204" pitchFamily="34" charset="0"/>
            </a:endParaRPr>
          </a:p>
          <a:p>
            <a:endParaRPr lang="en-US" dirty="0"/>
          </a:p>
          <a:p>
            <a:r>
              <a:rPr lang="en-US" dirty="0"/>
              <a:t>Including a question asking key informants to choose the readiness stage which best describes their community.</a:t>
            </a:r>
          </a:p>
        </p:txBody>
      </p:sp>
      <p:sp>
        <p:nvSpPr>
          <p:cNvPr id="4" name="Slide Number Placeholder 3"/>
          <p:cNvSpPr>
            <a:spLocks noGrp="1"/>
          </p:cNvSpPr>
          <p:nvPr>
            <p:ph type="sldNum" sz="quarter" idx="5"/>
          </p:nvPr>
        </p:nvSpPr>
        <p:spPr/>
        <p:txBody>
          <a:bodyPr/>
          <a:lstStyle/>
          <a:p>
            <a:fld id="{F3D66D46-D1B9-4064-8378-E01BEC81F175}" type="slidenum">
              <a:rPr lang="en-US" smtClean="0"/>
              <a:t>6</a:t>
            </a:fld>
            <a:endParaRPr lang="en-US"/>
          </a:p>
        </p:txBody>
      </p:sp>
    </p:spTree>
    <p:extLst>
      <p:ext uri="{BB962C8B-B14F-4D97-AF65-F5344CB8AC3E}">
        <p14:creationId xmlns:p14="http://schemas.microsoft.com/office/powerpoint/2010/main" val="234668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Skim through slide – do not need to address all demographics</a:t>
            </a:r>
          </a:p>
        </p:txBody>
      </p:sp>
      <p:sp>
        <p:nvSpPr>
          <p:cNvPr id="4" name="Slide Number Placeholder 3"/>
          <p:cNvSpPr>
            <a:spLocks noGrp="1"/>
          </p:cNvSpPr>
          <p:nvPr>
            <p:ph type="sldNum" sz="quarter" idx="5"/>
          </p:nvPr>
        </p:nvSpPr>
        <p:spPr/>
        <p:txBody>
          <a:bodyPr/>
          <a:lstStyle/>
          <a:p>
            <a:fld id="{F3D66D46-D1B9-4064-8378-E01BEC81F175}" type="slidenum">
              <a:rPr lang="en-US" smtClean="0"/>
              <a:t>7</a:t>
            </a:fld>
            <a:endParaRPr lang="en-US"/>
          </a:p>
        </p:txBody>
      </p:sp>
    </p:spTree>
    <p:extLst>
      <p:ext uri="{BB962C8B-B14F-4D97-AF65-F5344CB8AC3E}">
        <p14:creationId xmlns:p14="http://schemas.microsoft.com/office/powerpoint/2010/main" val="330193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dirty="0">
                <a:solidFill>
                  <a:srgbClr val="000E2F"/>
                </a:solidFill>
              </a:rPr>
              <a:t>Predictors were selected from these sets of survey items based on how the Community Readiness Model defines stages </a:t>
            </a:r>
            <a:r>
              <a:rPr lang="en-US">
                <a:solidFill>
                  <a:srgbClr val="000E2F"/>
                </a:solidFill>
              </a:rPr>
              <a:t>of readiness.</a:t>
            </a:r>
            <a:endParaRPr lang="en-US" dirty="0">
              <a:solidFill>
                <a:srgbClr val="000E2F"/>
              </a:solidFill>
            </a:endParaRPr>
          </a:p>
          <a:p>
            <a:pPr defTabSz="966511">
              <a:defRPr/>
            </a:pPr>
            <a:r>
              <a:rPr lang="en-US" dirty="0">
                <a:solidFill>
                  <a:srgbClr val="000E2F"/>
                </a:solidFill>
              </a:rPr>
              <a:t>Community attitudes toward substance misuse prevention</a:t>
            </a:r>
          </a:p>
          <a:p>
            <a:pPr defTabSz="966511">
              <a:defRPr/>
            </a:pPr>
            <a:r>
              <a:rPr lang="en-US" sz="1100" dirty="0">
                <a:solidFill>
                  <a:srgbClr val="000E2F"/>
                </a:solidFill>
              </a:rPr>
              <a:t>Barriers and facilitators for substance misuse prevention</a:t>
            </a:r>
          </a:p>
          <a:p>
            <a:pPr defTabSz="966511">
              <a:defRPr/>
            </a:pPr>
            <a:r>
              <a:rPr lang="en-US" sz="1100" dirty="0">
                <a:solidFill>
                  <a:srgbClr val="000E2F"/>
                </a:solidFill>
              </a:rPr>
              <a:t>Town/community ability to implement prevention programming</a:t>
            </a:r>
          </a:p>
          <a:p>
            <a:pPr defTabSz="966511">
              <a:defRPr/>
            </a:pPr>
            <a:endParaRPr lang="en-US" sz="1100" dirty="0">
              <a:solidFill>
                <a:srgbClr val="000E2F"/>
              </a:solidFill>
            </a:endParaRPr>
          </a:p>
          <a:p>
            <a:pPr defTabSz="966511">
              <a:defRPr/>
            </a:pPr>
            <a:endParaRPr lang="en-US" sz="1100" dirty="0">
              <a:solidFill>
                <a:srgbClr val="000E2F"/>
              </a:solidFill>
            </a:endParaRPr>
          </a:p>
          <a:p>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8</a:t>
            </a:fld>
            <a:endParaRPr lang="en-US"/>
          </a:p>
        </p:txBody>
      </p:sp>
    </p:spTree>
    <p:extLst>
      <p:ext uri="{BB962C8B-B14F-4D97-AF65-F5344CB8AC3E}">
        <p14:creationId xmlns:p14="http://schemas.microsoft.com/office/powerpoint/2010/main" val="243981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Segoe UI" panose="020B0502040204020203" pitchFamily="34" charset="0"/>
              </a:rPr>
              <a:t>Linear regression models were conducted to understand which items (FIND BETTER WORD) influenced community readiness the most. Three separate linear regression models were conducted predicting community readiness stage, each using a set of five items as independent variables or predictors: (a) community attitudes for substance misuse prevention, (b) barriers and facilitators for substance misuse prevention, and (c) town ability to implement prevention programming. To account for multiple analyses, alpha was set at .017 for regression analyses using a Bonferroni correction. </a:t>
            </a:r>
          </a:p>
          <a:p>
            <a:endParaRPr lang="en-US" sz="1900" dirty="0">
              <a:latin typeface="Segoe UI" panose="020B0502040204020203" pitchFamily="34" charset="0"/>
            </a:endParaRPr>
          </a:p>
          <a:p>
            <a:r>
              <a:rPr lang="en-US" dirty="0">
                <a:latin typeface="Segoe UI" panose="020B0502040204020203" pitchFamily="34" charset="0"/>
              </a:rPr>
              <a:t>Pearson’s chi-squared tests were conducted to detect differences between the characteristics of the samples comprised in each of the three models. </a:t>
            </a:r>
            <a:endParaRPr lang="en-US" dirty="0"/>
          </a:p>
        </p:txBody>
      </p:sp>
      <p:sp>
        <p:nvSpPr>
          <p:cNvPr id="4" name="Slide Number Placeholder 3"/>
          <p:cNvSpPr>
            <a:spLocks noGrp="1"/>
          </p:cNvSpPr>
          <p:nvPr>
            <p:ph type="sldNum" sz="quarter" idx="5"/>
          </p:nvPr>
        </p:nvSpPr>
        <p:spPr/>
        <p:txBody>
          <a:bodyPr/>
          <a:lstStyle/>
          <a:p>
            <a:fld id="{F3D66D46-D1B9-4064-8378-E01BEC81F175}" type="slidenum">
              <a:rPr lang="en-US" smtClean="0"/>
              <a:t>9</a:t>
            </a:fld>
            <a:endParaRPr lang="en-US"/>
          </a:p>
        </p:txBody>
      </p:sp>
    </p:spTree>
    <p:extLst>
      <p:ext uri="{BB962C8B-B14F-4D97-AF65-F5344CB8AC3E}">
        <p14:creationId xmlns:p14="http://schemas.microsoft.com/office/powerpoint/2010/main" val="210743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46506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15823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69904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211758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585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149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59526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126584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576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E3333-25BD-4EDD-8361-2105ECB960B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257087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3E3333-25BD-4EDD-8361-2105ECB960B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23981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3E3333-25BD-4EDD-8361-2105ECB960BF}"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207103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83E3333-25BD-4EDD-8361-2105ECB960BF}"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385683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E3333-25BD-4EDD-8361-2105ECB960BF}"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102046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3E3333-25BD-4EDD-8361-2105ECB960B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212399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3E3333-25BD-4EDD-8361-2105ECB960B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9B27D-5722-4FD3-B0CB-61469651A9E1}" type="slidenum">
              <a:rPr lang="en-US" smtClean="0"/>
              <a:t>‹#›</a:t>
            </a:fld>
            <a:endParaRPr lang="en-US"/>
          </a:p>
        </p:txBody>
      </p:sp>
    </p:spTree>
    <p:extLst>
      <p:ext uri="{BB962C8B-B14F-4D97-AF65-F5344CB8AC3E}">
        <p14:creationId xmlns:p14="http://schemas.microsoft.com/office/powerpoint/2010/main" val="76049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3E3333-25BD-4EDD-8361-2105ECB960BF}" type="datetimeFigureOut">
              <a:rPr lang="en-US" smtClean="0"/>
              <a:t>11/22/2024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89B27D-5722-4FD3-B0CB-61469651A9E1}" type="slidenum">
              <a:rPr lang="en-US" smtClean="0"/>
              <a:t>‹#›</a:t>
            </a:fld>
            <a:endParaRPr lang="en-US"/>
          </a:p>
        </p:txBody>
      </p:sp>
    </p:spTree>
    <p:extLst>
      <p:ext uri="{BB962C8B-B14F-4D97-AF65-F5344CB8AC3E}">
        <p14:creationId xmlns:p14="http://schemas.microsoft.com/office/powerpoint/2010/main" val="24946232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328B2DC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9.png"/><Relationship Id="rId3" Type="http://schemas.microsoft.com/office/2018/10/relationships/comments" Target="../comments/modernComment_102_63446A4F.xml"/><Relationship Id="rId21" Type="http://schemas.openxmlformats.org/officeDocument/2006/relationships/image" Target="../media/image24.svg"/><Relationship Id="rId34" Type="http://schemas.openxmlformats.org/officeDocument/2006/relationships/image" Target="../media/image37.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33" Type="http://schemas.openxmlformats.org/officeDocument/2006/relationships/image" Target="../media/image36.svg"/><Relationship Id="rId2" Type="http://schemas.openxmlformats.org/officeDocument/2006/relationships/notesSlide" Target="../notesSlides/notesSlide10.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sv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28" Type="http://schemas.openxmlformats.org/officeDocument/2006/relationships/image" Target="../media/image31.png"/><Relationship Id="rId36" Type="http://schemas.openxmlformats.org/officeDocument/2006/relationships/image" Target="../media/image39.svg"/><Relationship Id="rId10" Type="http://schemas.openxmlformats.org/officeDocument/2006/relationships/image" Target="../media/image13.png"/><Relationship Id="rId19" Type="http://schemas.openxmlformats.org/officeDocument/2006/relationships/image" Target="../media/image22.svg"/><Relationship Id="rId31" Type="http://schemas.openxmlformats.org/officeDocument/2006/relationships/image" Target="../media/image34.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svg"/><Relationship Id="rId30" Type="http://schemas.openxmlformats.org/officeDocument/2006/relationships/image" Target="../media/image33.png"/><Relationship Id="rId35"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6_6841A89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7_60B8CD6E.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8_CD8BCF59.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guerette@uchc.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1_B10CA96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9_88BFCF6F.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243CF4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A_10046FEF.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0_4A215A8A.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4_8FCD2DFE.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AE10-A827-CC70-C1C0-40160F717012}"/>
              </a:ext>
            </a:extLst>
          </p:cNvPr>
          <p:cNvSpPr>
            <a:spLocks noGrp="1"/>
          </p:cNvSpPr>
          <p:nvPr>
            <p:ph type="ctrTitle"/>
          </p:nvPr>
        </p:nvSpPr>
        <p:spPr>
          <a:xfrm>
            <a:off x="1518674" y="342900"/>
            <a:ext cx="9144000" cy="1581955"/>
          </a:xfrm>
        </p:spPr>
        <p:txBody>
          <a:bodyPr>
            <a:normAutofit/>
          </a:bodyPr>
          <a:lstStyle/>
          <a:p>
            <a:pPr algn="ctr"/>
            <a:r>
              <a:rPr lang="en-US" sz="3200" kern="100">
                <a:solidFill>
                  <a:srgbClr val="000E2F"/>
                </a:solidFill>
                <a:effectLst/>
                <a:ea typeface="Aptos" panose="020B0004020202020204" pitchFamily="34" charset="0"/>
                <a:cs typeface="Arial" panose="020B0604020202020204" pitchFamily="34" charset="0"/>
              </a:rPr>
              <a:t>Predicting Community </a:t>
            </a:r>
            <a:r>
              <a:rPr lang="en-US" sz="3200" kern="100">
                <a:solidFill>
                  <a:srgbClr val="000E2F"/>
                </a:solidFill>
                <a:ea typeface="Aptos" panose="020B0004020202020204" pitchFamily="34" charset="0"/>
                <a:cs typeface="Arial" panose="020B0604020202020204" pitchFamily="34" charset="0"/>
              </a:rPr>
              <a:t>R</a:t>
            </a:r>
            <a:r>
              <a:rPr lang="en-US" sz="3200" kern="100">
                <a:solidFill>
                  <a:srgbClr val="000E2F"/>
                </a:solidFill>
                <a:effectLst/>
                <a:ea typeface="Aptos" panose="020B0004020202020204" pitchFamily="34" charset="0"/>
                <a:cs typeface="Arial" panose="020B0604020202020204" pitchFamily="34" charset="0"/>
              </a:rPr>
              <a:t>eadiness for </a:t>
            </a:r>
            <a:br>
              <a:rPr lang="en-US" sz="3200" kern="100">
                <a:solidFill>
                  <a:srgbClr val="000E2F"/>
                </a:solidFill>
                <a:effectLst/>
                <a:ea typeface="Aptos" panose="020B0004020202020204" pitchFamily="34" charset="0"/>
                <a:cs typeface="Arial" panose="020B0604020202020204" pitchFamily="34" charset="0"/>
              </a:rPr>
            </a:br>
            <a:r>
              <a:rPr lang="en-US" sz="3200" kern="100">
                <a:solidFill>
                  <a:srgbClr val="000E2F"/>
                </a:solidFill>
                <a:effectLst/>
                <a:ea typeface="Aptos" panose="020B0004020202020204" pitchFamily="34" charset="0"/>
                <a:cs typeface="Arial" panose="020B0604020202020204" pitchFamily="34" charset="0"/>
              </a:rPr>
              <a:t>Substance </a:t>
            </a:r>
            <a:r>
              <a:rPr lang="en-US" sz="3200" kern="100">
                <a:solidFill>
                  <a:srgbClr val="000E2F"/>
                </a:solidFill>
                <a:ea typeface="Aptos" panose="020B0004020202020204" pitchFamily="34" charset="0"/>
                <a:cs typeface="Arial" panose="020B0604020202020204" pitchFamily="34" charset="0"/>
              </a:rPr>
              <a:t>M</a:t>
            </a:r>
            <a:r>
              <a:rPr lang="en-US" sz="3200" kern="100">
                <a:solidFill>
                  <a:srgbClr val="000E2F"/>
                </a:solidFill>
                <a:effectLst/>
                <a:ea typeface="Aptos" panose="020B0004020202020204" pitchFamily="34" charset="0"/>
                <a:cs typeface="Arial" panose="020B0604020202020204" pitchFamily="34" charset="0"/>
              </a:rPr>
              <a:t>isuse </a:t>
            </a:r>
            <a:r>
              <a:rPr lang="en-US" sz="3200" kern="100">
                <a:solidFill>
                  <a:srgbClr val="000E2F"/>
                </a:solidFill>
                <a:ea typeface="Aptos" panose="020B0004020202020204" pitchFamily="34" charset="0"/>
                <a:cs typeface="Arial" panose="020B0604020202020204" pitchFamily="34" charset="0"/>
              </a:rPr>
              <a:t>P</a:t>
            </a:r>
            <a:r>
              <a:rPr lang="en-US" sz="3200" kern="100">
                <a:solidFill>
                  <a:srgbClr val="000E2F"/>
                </a:solidFill>
                <a:effectLst/>
                <a:ea typeface="Aptos" panose="020B0004020202020204" pitchFamily="34" charset="0"/>
                <a:cs typeface="Arial" panose="020B0604020202020204" pitchFamily="34" charset="0"/>
              </a:rPr>
              <a:t>revention</a:t>
            </a:r>
            <a:br>
              <a:rPr lang="en-US" sz="3200" kern="100">
                <a:solidFill>
                  <a:srgbClr val="000E2F"/>
                </a:solidFill>
                <a:effectLst/>
                <a:ea typeface="Aptos" panose="020B0004020202020204" pitchFamily="34" charset="0"/>
                <a:cs typeface="Arial" panose="020B0604020202020204" pitchFamily="34" charset="0"/>
              </a:rPr>
            </a:br>
            <a:r>
              <a:rPr lang="en-US" sz="3200" kern="100">
                <a:solidFill>
                  <a:srgbClr val="000E2F"/>
                </a:solidFill>
                <a:effectLst/>
                <a:ea typeface="Aptos" panose="020B0004020202020204" pitchFamily="34" charset="0"/>
                <a:cs typeface="Arial" panose="020B0604020202020204" pitchFamily="34" charset="0"/>
              </a:rPr>
              <a:t>based on a Survey of Community Partners</a:t>
            </a:r>
            <a:endParaRPr lang="en-US" sz="8800">
              <a:solidFill>
                <a:srgbClr val="000E2F"/>
              </a:solidFill>
            </a:endParaRPr>
          </a:p>
        </p:txBody>
      </p:sp>
      <p:sp>
        <p:nvSpPr>
          <p:cNvPr id="3" name="Subtitle 2">
            <a:extLst>
              <a:ext uri="{FF2B5EF4-FFF2-40B4-BE49-F238E27FC236}">
                <a16:creationId xmlns:a16="http://schemas.microsoft.com/office/drawing/2014/main" id="{00401ABE-690A-8D23-C3B3-22806D33A5FB}"/>
              </a:ext>
            </a:extLst>
          </p:cNvPr>
          <p:cNvSpPr>
            <a:spLocks noGrp="1"/>
          </p:cNvSpPr>
          <p:nvPr>
            <p:ph type="subTitle" idx="1"/>
          </p:nvPr>
        </p:nvSpPr>
        <p:spPr>
          <a:xfrm>
            <a:off x="1518674" y="2660015"/>
            <a:ext cx="9144000" cy="3289824"/>
          </a:xfrm>
        </p:spPr>
        <p:txBody>
          <a:bodyPr>
            <a:normAutofit lnSpcReduction="10000"/>
          </a:bodyPr>
          <a:lstStyle/>
          <a:p>
            <a:pPr algn="ctr"/>
            <a:r>
              <a:rPr lang="en-US" sz="2000" dirty="0">
                <a:solidFill>
                  <a:srgbClr val="000E2F"/>
                </a:solidFill>
              </a:rPr>
              <a:t>Christine Guerette, MS</a:t>
            </a:r>
          </a:p>
          <a:p>
            <a:pPr algn="ctr"/>
            <a:r>
              <a:rPr lang="en-US" sz="2000" dirty="0">
                <a:solidFill>
                  <a:srgbClr val="000E2F"/>
                </a:solidFill>
              </a:rPr>
              <a:t>UConn Health School of Medicine, Department of Public Health Sciences</a:t>
            </a:r>
          </a:p>
          <a:p>
            <a:pPr algn="ctr"/>
            <a:r>
              <a:rPr lang="en-US" sz="2000" dirty="0">
                <a:solidFill>
                  <a:srgbClr val="000E2F"/>
                </a:solidFill>
              </a:rPr>
              <a:t>The DMHAS Center for Prevention Evaluation and Statistics at UConn Health</a:t>
            </a:r>
          </a:p>
          <a:p>
            <a:pPr algn="ctr"/>
            <a:endParaRPr lang="en-US" sz="2000" dirty="0">
              <a:solidFill>
                <a:srgbClr val="000E2F"/>
              </a:solidFill>
            </a:endParaRPr>
          </a:p>
          <a:p>
            <a:pPr algn="ctr"/>
            <a:r>
              <a:rPr lang="en-US" sz="2000" dirty="0">
                <a:solidFill>
                  <a:srgbClr val="000E2F"/>
                </a:solidFill>
              </a:rPr>
              <a:t>CT Public Health Association (CPHA) 2024 Annual Conference</a:t>
            </a:r>
          </a:p>
          <a:p>
            <a:pPr algn="ctr"/>
            <a:r>
              <a:rPr lang="en-US" sz="2000" i="1" dirty="0">
                <a:solidFill>
                  <a:srgbClr val="000E2F"/>
                </a:solidFill>
              </a:rPr>
              <a:t>Building Healthier Communities Together: Centering on Community for Changemaking</a:t>
            </a:r>
          </a:p>
          <a:p>
            <a:pPr algn="ctr"/>
            <a:r>
              <a:rPr lang="en-US" sz="2000" dirty="0">
                <a:solidFill>
                  <a:srgbClr val="000E2F"/>
                </a:solidFill>
              </a:rPr>
              <a:t>November 18, 2024</a:t>
            </a:r>
          </a:p>
        </p:txBody>
      </p:sp>
      <p:pic>
        <p:nvPicPr>
          <p:cNvPr id="4" name="Picture 3" descr="CPES logo final 022818">
            <a:extLst>
              <a:ext uri="{FF2B5EF4-FFF2-40B4-BE49-F238E27FC236}">
                <a16:creationId xmlns:a16="http://schemas.microsoft.com/office/drawing/2014/main" id="{E3BB4812-D4EB-A2BF-5CF6-FE3682B54C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0271" y="6051765"/>
            <a:ext cx="1500279" cy="736696"/>
          </a:xfrm>
          <a:prstGeom prst="rect">
            <a:avLst/>
          </a:prstGeom>
          <a:noFill/>
          <a:ln>
            <a:noFill/>
          </a:ln>
        </p:spPr>
      </p:pic>
      <p:pic>
        <p:nvPicPr>
          <p:cNvPr id="1026" name="Picture 2" descr="Hartford Hospital Cardiology Fellowship | Graduate Medical Education">
            <a:extLst>
              <a:ext uri="{FF2B5EF4-FFF2-40B4-BE49-F238E27FC236}">
                <a16:creationId xmlns:a16="http://schemas.microsoft.com/office/drawing/2014/main" id="{4498A6EB-25AC-AB98-7C53-C06DD3E9B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2147" y="6185915"/>
            <a:ext cx="1219374" cy="467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and white logo&#10;&#10;Description automatically generated">
            <a:extLst>
              <a:ext uri="{FF2B5EF4-FFF2-40B4-BE49-F238E27FC236}">
                <a16:creationId xmlns:a16="http://schemas.microsoft.com/office/drawing/2014/main" id="{9E4D1AE0-F92D-E09A-AC18-61C2D4E07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479" y="6051439"/>
            <a:ext cx="1268195" cy="645593"/>
          </a:xfrm>
          <a:prstGeom prst="rect">
            <a:avLst/>
          </a:prstGeom>
        </p:spPr>
      </p:pic>
    </p:spTree>
    <p:extLst>
      <p:ext uri="{BB962C8B-B14F-4D97-AF65-F5344CB8AC3E}">
        <p14:creationId xmlns:p14="http://schemas.microsoft.com/office/powerpoint/2010/main" val="847982024"/>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5" name="Group 236">
            <a:extLst>
              <a:ext uri="{FF2B5EF4-FFF2-40B4-BE49-F238E27FC236}">
                <a16:creationId xmlns:a16="http://schemas.microsoft.com/office/drawing/2014/main" id="{49781086-9763-A0A3-CA09-6AF82E7655FD}"/>
              </a:ext>
            </a:extLst>
          </p:cNvPr>
          <p:cNvGrpSpPr/>
          <p:nvPr/>
        </p:nvGrpSpPr>
        <p:grpSpPr>
          <a:xfrm>
            <a:off x="-4052325" y="-1115286"/>
            <a:ext cx="13912067" cy="3898645"/>
            <a:chOff x="-5622918" y="-1352639"/>
            <a:chExt cx="5829979" cy="1562136"/>
          </a:xfrm>
        </p:grpSpPr>
        <p:sp>
          <p:nvSpPr>
            <p:cNvPr id="476" name="Freeform 237">
              <a:extLst>
                <a:ext uri="{FF2B5EF4-FFF2-40B4-BE49-F238E27FC236}">
                  <a16:creationId xmlns:a16="http://schemas.microsoft.com/office/drawing/2014/main" id="{E8DE7081-847C-56D1-75D1-FFBBB92F3D7F}"/>
                </a:ext>
              </a:extLst>
            </p:cNvPr>
            <p:cNvSpPr/>
            <p:nvPr/>
          </p:nvSpPr>
          <p:spPr>
            <a:xfrm>
              <a:off x="-5622918" y="-1352639"/>
              <a:ext cx="48411" cy="209497"/>
            </a:xfrm>
            <a:custGeom>
              <a:avLst/>
              <a:gdLst/>
              <a:ahLst/>
              <a:cxnLst/>
              <a:rect l="l" t="t" r="r" b="b"/>
              <a:pathLst>
                <a:path w="207061" h="209497">
                  <a:moveTo>
                    <a:pt x="0" y="0"/>
                  </a:moveTo>
                  <a:lnTo>
                    <a:pt x="207061" y="0"/>
                  </a:lnTo>
                  <a:lnTo>
                    <a:pt x="207061" y="209497"/>
                  </a:lnTo>
                  <a:lnTo>
                    <a:pt x="0" y="209497"/>
                  </a:lnTo>
                  <a:close/>
                </a:path>
              </a:pathLst>
            </a:custGeom>
            <a:solidFill>
              <a:srgbClr val="BDC0C3">
                <a:alpha val="60000"/>
              </a:srgbClr>
            </a:solidFill>
            <a:ln w="12700" cap="sq">
              <a:solidFill>
                <a:srgbClr val="000E2F">
                  <a:alpha val="60000"/>
                </a:srgbClr>
              </a:solidFill>
              <a:prstDash val="solid"/>
              <a:miter/>
            </a:ln>
          </p:spPr>
          <p:txBody>
            <a:bodyPr/>
            <a:lstStyle/>
            <a:p>
              <a:endParaRPr lang="en-US" sz="578">
                <a:solidFill>
                  <a:srgbClr val="000E2F"/>
                </a:solidFill>
              </a:endParaRPr>
            </a:p>
          </p:txBody>
        </p:sp>
        <p:sp>
          <p:nvSpPr>
            <p:cNvPr id="477" name="TextBox 238">
              <a:extLst>
                <a:ext uri="{FF2B5EF4-FFF2-40B4-BE49-F238E27FC236}">
                  <a16:creationId xmlns:a16="http://schemas.microsoft.com/office/drawing/2014/main" id="{6CD4FACB-5625-69BE-D1A2-F451E0755489}"/>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grpSp>
        <p:nvGrpSpPr>
          <p:cNvPr id="7" name="Group 6">
            <a:extLst>
              <a:ext uri="{FF2B5EF4-FFF2-40B4-BE49-F238E27FC236}">
                <a16:creationId xmlns:a16="http://schemas.microsoft.com/office/drawing/2014/main" id="{2FD015DB-06B2-AEFC-2731-8BA1186C3614}"/>
              </a:ext>
            </a:extLst>
          </p:cNvPr>
          <p:cNvGrpSpPr/>
          <p:nvPr/>
        </p:nvGrpSpPr>
        <p:grpSpPr>
          <a:xfrm>
            <a:off x="644770" y="1075143"/>
            <a:ext cx="365212" cy="5613017"/>
            <a:chOff x="644770" y="1075143"/>
            <a:chExt cx="365212" cy="5613017"/>
          </a:xfrm>
        </p:grpSpPr>
        <p:grpSp>
          <p:nvGrpSpPr>
            <p:cNvPr id="249" name="Group 249"/>
            <p:cNvGrpSpPr/>
            <p:nvPr/>
          </p:nvGrpSpPr>
          <p:grpSpPr>
            <a:xfrm>
              <a:off x="644770" y="1075143"/>
              <a:ext cx="365212" cy="5613017"/>
              <a:chOff x="0" y="-76490"/>
              <a:chExt cx="186545" cy="2193506"/>
            </a:xfrm>
          </p:grpSpPr>
          <p:sp>
            <p:nvSpPr>
              <p:cNvPr id="250" name="Freeform 250"/>
              <p:cNvSpPr/>
              <p:nvPr/>
            </p:nvSpPr>
            <p:spPr>
              <a:xfrm>
                <a:off x="0" y="-76490"/>
                <a:ext cx="186545" cy="2117016"/>
              </a:xfrm>
              <a:custGeom>
                <a:avLst/>
                <a:gdLst/>
                <a:ahLst/>
                <a:cxnLst/>
                <a:rect l="l" t="t" r="r" b="b"/>
                <a:pathLst>
                  <a:path w="186545" h="2117016">
                    <a:moveTo>
                      <a:pt x="0" y="0"/>
                    </a:moveTo>
                    <a:lnTo>
                      <a:pt x="186545" y="0"/>
                    </a:lnTo>
                    <a:lnTo>
                      <a:pt x="186545" y="2117016"/>
                    </a:lnTo>
                    <a:lnTo>
                      <a:pt x="0" y="2117016"/>
                    </a:lnTo>
                    <a:close/>
                  </a:path>
                </a:pathLst>
              </a:custGeom>
              <a:solidFill>
                <a:srgbClr val="000000">
                  <a:alpha val="0"/>
                </a:srgbClr>
              </a:solidFill>
              <a:ln w="38100" cap="sq">
                <a:solidFill>
                  <a:srgbClr val="000E2F"/>
                </a:solidFill>
                <a:prstDash val="solid"/>
                <a:miter/>
              </a:ln>
            </p:spPr>
            <p:txBody>
              <a:bodyPr/>
              <a:lstStyle/>
              <a:p>
                <a:endParaRPr lang="en-US" sz="578">
                  <a:solidFill>
                    <a:srgbClr val="000E2F"/>
                  </a:solidFill>
                </a:endParaRPr>
              </a:p>
            </p:txBody>
          </p:sp>
          <p:sp>
            <p:nvSpPr>
              <p:cNvPr id="251" name="TextBox 251"/>
              <p:cNvSpPr txBox="1"/>
              <p:nvPr/>
            </p:nvSpPr>
            <p:spPr>
              <a:xfrm>
                <a:off x="0" y="-47625"/>
                <a:ext cx="186545" cy="2164641"/>
              </a:xfrm>
              <a:prstGeom prst="rect">
                <a:avLst/>
              </a:prstGeom>
            </p:spPr>
            <p:txBody>
              <a:bodyPr lIns="26193" tIns="26193" rIns="26193" bIns="26193" rtlCol="0" anchor="ctr"/>
              <a:lstStyle/>
              <a:p>
                <a:pPr algn="ctr">
                  <a:lnSpc>
                    <a:spcPts val="1553"/>
                  </a:lnSpc>
                </a:pPr>
                <a:endParaRPr sz="578">
                  <a:solidFill>
                    <a:srgbClr val="000E2F"/>
                  </a:solidFill>
                </a:endParaRPr>
              </a:p>
            </p:txBody>
          </p:sp>
        </p:grpSp>
        <p:sp>
          <p:nvSpPr>
            <p:cNvPr id="252" name="TextBox 252"/>
            <p:cNvSpPr txBox="1"/>
            <p:nvPr/>
          </p:nvSpPr>
          <p:spPr>
            <a:xfrm rot="16200000">
              <a:off x="-1741244" y="3725599"/>
              <a:ext cx="5166599" cy="256480"/>
            </a:xfrm>
            <a:prstGeom prst="rect">
              <a:avLst/>
            </a:prstGeom>
          </p:spPr>
          <p:txBody>
            <a:bodyPr lIns="0" tIns="0" rIns="0" bIns="0" rtlCol="0" anchor="t">
              <a:spAutoFit/>
            </a:bodyPr>
            <a:lstStyle/>
            <a:p>
              <a:pPr algn="ctr">
                <a:lnSpc>
                  <a:spcPts val="2021"/>
                </a:lnSpc>
              </a:pPr>
              <a:r>
                <a:rPr lang="en-US" sz="1846" b="1">
                  <a:solidFill>
                    <a:srgbClr val="000E2F"/>
                  </a:solidFill>
                  <a:ea typeface="Canva Sans"/>
                  <a:cs typeface="Canva Sans"/>
                  <a:sym typeface="Canva Sans"/>
                </a:rPr>
                <a:t>MEASURES OF COMMUNITY READINESS</a:t>
              </a:r>
            </a:p>
          </p:txBody>
        </p:sp>
      </p:grpSp>
      <p:sp>
        <p:nvSpPr>
          <p:cNvPr id="112" name="TextBox 112"/>
          <p:cNvSpPr txBox="1"/>
          <p:nvPr/>
        </p:nvSpPr>
        <p:spPr>
          <a:xfrm>
            <a:off x="4203198" y="658666"/>
            <a:ext cx="405376" cy="466088"/>
          </a:xfrm>
          <a:prstGeom prst="rect">
            <a:avLst/>
          </a:prstGeom>
        </p:spPr>
        <p:txBody>
          <a:bodyPr lIns="26193" tIns="26193" rIns="26193" bIns="26193" rtlCol="0" anchor="ctr"/>
          <a:lstStyle/>
          <a:p>
            <a:pPr algn="ctr">
              <a:lnSpc>
                <a:spcPts val="1085"/>
              </a:lnSpc>
            </a:pPr>
            <a:endParaRPr sz="578">
              <a:solidFill>
                <a:srgbClr val="000E2F"/>
              </a:solidFill>
            </a:endParaRPr>
          </a:p>
        </p:txBody>
      </p:sp>
      <p:sp>
        <p:nvSpPr>
          <p:cNvPr id="272" name="TextBox 194">
            <a:extLst>
              <a:ext uri="{FF2B5EF4-FFF2-40B4-BE49-F238E27FC236}">
                <a16:creationId xmlns:a16="http://schemas.microsoft.com/office/drawing/2014/main" id="{1BD17A24-5C1A-52EF-B580-CF47BA15A8CE}"/>
              </a:ext>
            </a:extLst>
          </p:cNvPr>
          <p:cNvSpPr txBox="1"/>
          <p:nvPr/>
        </p:nvSpPr>
        <p:spPr>
          <a:xfrm>
            <a:off x="293077" y="263770"/>
            <a:ext cx="11605846" cy="487313"/>
          </a:xfrm>
          <a:prstGeom prst="rect">
            <a:avLst/>
          </a:prstGeom>
        </p:spPr>
        <p:txBody>
          <a:bodyPr wrap="square" lIns="0" tIns="0" rIns="0" bIns="0" rtlCol="0" anchor="t">
            <a:spAutoFit/>
          </a:bodyPr>
          <a:lstStyle/>
          <a:p>
            <a:pPr algn="ctr">
              <a:lnSpc>
                <a:spcPts val="3754"/>
              </a:lnSpc>
            </a:pPr>
            <a:r>
              <a:rPr lang="en-US" sz="3231" b="1" dirty="0">
                <a:solidFill>
                  <a:srgbClr val="000E2F"/>
                </a:solidFill>
                <a:ea typeface="Canva Sans Bold"/>
                <a:cs typeface="Canva Sans Bold"/>
                <a:sym typeface="Canva Sans Bold"/>
              </a:rPr>
              <a:t>Community Readiness for Substance Misuse Prevention </a:t>
            </a:r>
          </a:p>
        </p:txBody>
      </p:sp>
      <p:grpSp>
        <p:nvGrpSpPr>
          <p:cNvPr id="245" name="Group 245"/>
          <p:cNvGrpSpPr/>
          <p:nvPr/>
        </p:nvGrpSpPr>
        <p:grpSpPr>
          <a:xfrm>
            <a:off x="1132682" y="3639514"/>
            <a:ext cx="277820" cy="206947"/>
            <a:chOff x="0" y="0"/>
            <a:chExt cx="1091164" cy="812800"/>
          </a:xfrm>
        </p:grpSpPr>
        <p:sp>
          <p:nvSpPr>
            <p:cNvPr id="246" name="Freeform 246"/>
            <p:cNvSpPr/>
            <p:nvPr/>
          </p:nvSpPr>
          <p:spPr>
            <a:xfrm>
              <a:off x="0" y="0"/>
              <a:ext cx="1091164" cy="812800"/>
            </a:xfrm>
            <a:custGeom>
              <a:avLst/>
              <a:gdLst/>
              <a:ahLst/>
              <a:cxnLst/>
              <a:rect l="l" t="t" r="r" b="b"/>
              <a:pathLst>
                <a:path w="1091164" h="812800">
                  <a:moveTo>
                    <a:pt x="1091164" y="406400"/>
                  </a:moveTo>
                  <a:lnTo>
                    <a:pt x="684764" y="0"/>
                  </a:lnTo>
                  <a:lnTo>
                    <a:pt x="684764" y="203200"/>
                  </a:lnTo>
                  <a:lnTo>
                    <a:pt x="0" y="203200"/>
                  </a:lnTo>
                  <a:lnTo>
                    <a:pt x="0" y="609600"/>
                  </a:lnTo>
                  <a:lnTo>
                    <a:pt x="684764" y="609600"/>
                  </a:lnTo>
                  <a:lnTo>
                    <a:pt x="684764" y="812800"/>
                  </a:lnTo>
                  <a:lnTo>
                    <a:pt x="1091164" y="406400"/>
                  </a:lnTo>
                  <a:close/>
                </a:path>
              </a:pathLst>
            </a:custGeom>
            <a:solidFill>
              <a:srgbClr val="000E2F"/>
            </a:solidFill>
          </p:spPr>
          <p:txBody>
            <a:bodyPr/>
            <a:lstStyle/>
            <a:p>
              <a:endParaRPr lang="en-US" sz="578">
                <a:solidFill>
                  <a:srgbClr val="000E2F"/>
                </a:solidFill>
              </a:endParaRPr>
            </a:p>
          </p:txBody>
        </p:sp>
        <p:sp>
          <p:nvSpPr>
            <p:cNvPr id="247" name="TextBox 247"/>
            <p:cNvSpPr txBox="1"/>
            <p:nvPr/>
          </p:nvSpPr>
          <p:spPr>
            <a:xfrm>
              <a:off x="0" y="155575"/>
              <a:ext cx="989564" cy="454025"/>
            </a:xfrm>
            <a:prstGeom prst="rect">
              <a:avLst/>
            </a:prstGeom>
          </p:spPr>
          <p:txBody>
            <a:bodyPr lIns="26193" tIns="26193" rIns="26193" bIns="26193" rtlCol="0" anchor="ctr"/>
            <a:lstStyle/>
            <a:p>
              <a:pPr algn="ctr">
                <a:lnSpc>
                  <a:spcPts val="1553"/>
                </a:lnSpc>
              </a:pPr>
              <a:endParaRPr sz="578">
                <a:solidFill>
                  <a:srgbClr val="000E2F"/>
                </a:solidFill>
              </a:endParaRPr>
            </a:p>
          </p:txBody>
        </p:sp>
      </p:grpSp>
      <p:grpSp>
        <p:nvGrpSpPr>
          <p:cNvPr id="253" name="Group 253"/>
          <p:cNvGrpSpPr/>
          <p:nvPr/>
        </p:nvGrpSpPr>
        <p:grpSpPr>
          <a:xfrm>
            <a:off x="8514907" y="3606330"/>
            <a:ext cx="277820" cy="206947"/>
            <a:chOff x="0" y="0"/>
            <a:chExt cx="1091164" cy="812800"/>
          </a:xfrm>
        </p:grpSpPr>
        <p:sp>
          <p:nvSpPr>
            <p:cNvPr id="254" name="Freeform 254"/>
            <p:cNvSpPr/>
            <p:nvPr/>
          </p:nvSpPr>
          <p:spPr>
            <a:xfrm>
              <a:off x="0" y="0"/>
              <a:ext cx="1091164" cy="812800"/>
            </a:xfrm>
            <a:custGeom>
              <a:avLst/>
              <a:gdLst/>
              <a:ahLst/>
              <a:cxnLst/>
              <a:rect l="l" t="t" r="r" b="b"/>
              <a:pathLst>
                <a:path w="1091164" h="812800">
                  <a:moveTo>
                    <a:pt x="1091164" y="406400"/>
                  </a:moveTo>
                  <a:lnTo>
                    <a:pt x="684764" y="0"/>
                  </a:lnTo>
                  <a:lnTo>
                    <a:pt x="684764" y="203200"/>
                  </a:lnTo>
                  <a:lnTo>
                    <a:pt x="0" y="203200"/>
                  </a:lnTo>
                  <a:lnTo>
                    <a:pt x="0" y="609600"/>
                  </a:lnTo>
                  <a:lnTo>
                    <a:pt x="684764" y="609600"/>
                  </a:lnTo>
                  <a:lnTo>
                    <a:pt x="684764" y="812800"/>
                  </a:lnTo>
                  <a:lnTo>
                    <a:pt x="1091164" y="406400"/>
                  </a:lnTo>
                  <a:close/>
                </a:path>
              </a:pathLst>
            </a:custGeom>
            <a:solidFill>
              <a:srgbClr val="000E2F"/>
            </a:solidFill>
          </p:spPr>
          <p:txBody>
            <a:bodyPr/>
            <a:lstStyle/>
            <a:p>
              <a:endParaRPr lang="en-US" sz="578">
                <a:solidFill>
                  <a:srgbClr val="000E2F"/>
                </a:solidFill>
              </a:endParaRPr>
            </a:p>
          </p:txBody>
        </p:sp>
        <p:sp>
          <p:nvSpPr>
            <p:cNvPr id="255" name="TextBox 255"/>
            <p:cNvSpPr txBox="1"/>
            <p:nvPr/>
          </p:nvSpPr>
          <p:spPr>
            <a:xfrm>
              <a:off x="0" y="155575"/>
              <a:ext cx="989564" cy="454025"/>
            </a:xfrm>
            <a:prstGeom prst="rect">
              <a:avLst/>
            </a:prstGeom>
          </p:spPr>
          <p:txBody>
            <a:bodyPr lIns="26193" tIns="26193" rIns="26193" bIns="26193" rtlCol="0" anchor="ctr"/>
            <a:lstStyle/>
            <a:p>
              <a:pPr algn="ctr">
                <a:lnSpc>
                  <a:spcPts val="1553"/>
                </a:lnSpc>
              </a:pPr>
              <a:endParaRPr sz="578">
                <a:solidFill>
                  <a:srgbClr val="000E2F"/>
                </a:solidFill>
              </a:endParaRPr>
            </a:p>
          </p:txBody>
        </p:sp>
      </p:grpSp>
      <p:grpSp>
        <p:nvGrpSpPr>
          <p:cNvPr id="30" name="Group 29">
            <a:extLst>
              <a:ext uri="{FF2B5EF4-FFF2-40B4-BE49-F238E27FC236}">
                <a16:creationId xmlns:a16="http://schemas.microsoft.com/office/drawing/2014/main" id="{303C9509-CD0E-736C-9E03-84078F4ACD90}"/>
              </a:ext>
            </a:extLst>
          </p:cNvPr>
          <p:cNvGrpSpPr/>
          <p:nvPr/>
        </p:nvGrpSpPr>
        <p:grpSpPr>
          <a:xfrm>
            <a:off x="1504945" y="966087"/>
            <a:ext cx="6790540" cy="1836094"/>
            <a:chOff x="1504945" y="966087"/>
            <a:chExt cx="6790540" cy="1836094"/>
          </a:xfrm>
        </p:grpSpPr>
        <p:sp>
          <p:nvSpPr>
            <p:cNvPr id="189" name="TextBox 189"/>
            <p:cNvSpPr txBox="1"/>
            <p:nvPr/>
          </p:nvSpPr>
          <p:spPr>
            <a:xfrm>
              <a:off x="1504945" y="966087"/>
              <a:ext cx="6790540" cy="1777629"/>
            </a:xfrm>
            <a:prstGeom prst="rect">
              <a:avLst/>
            </a:prstGeom>
          </p:spPr>
          <p:txBody>
            <a:bodyPr lIns="26193" tIns="26193" rIns="26193" bIns="26193" rtlCol="0" anchor="ctr"/>
            <a:lstStyle/>
            <a:p>
              <a:pPr algn="ctr">
                <a:lnSpc>
                  <a:spcPts val="1553"/>
                </a:lnSpc>
              </a:pPr>
              <a:endParaRPr sz="578">
                <a:solidFill>
                  <a:srgbClr val="000E2F"/>
                </a:solidFill>
              </a:endParaRPr>
            </a:p>
          </p:txBody>
        </p:sp>
        <p:grpSp>
          <p:nvGrpSpPr>
            <p:cNvPr id="280" name="Group 124">
              <a:extLst>
                <a:ext uri="{FF2B5EF4-FFF2-40B4-BE49-F238E27FC236}">
                  <a16:creationId xmlns:a16="http://schemas.microsoft.com/office/drawing/2014/main" id="{557AA27C-BD44-3792-3C39-0C885D9355D1}"/>
                </a:ext>
              </a:extLst>
            </p:cNvPr>
            <p:cNvGrpSpPr/>
            <p:nvPr/>
          </p:nvGrpSpPr>
          <p:grpSpPr>
            <a:xfrm>
              <a:off x="1514015" y="993992"/>
              <a:ext cx="2429721" cy="361113"/>
              <a:chOff x="0" y="-241102"/>
              <a:chExt cx="6282910" cy="933790"/>
            </a:xfrm>
          </p:grpSpPr>
          <p:grpSp>
            <p:nvGrpSpPr>
              <p:cNvPr id="281" name="Group 125">
                <a:extLst>
                  <a:ext uri="{FF2B5EF4-FFF2-40B4-BE49-F238E27FC236}">
                    <a16:creationId xmlns:a16="http://schemas.microsoft.com/office/drawing/2014/main" id="{39DA0784-C476-C447-DC11-20862608E590}"/>
                  </a:ext>
                </a:extLst>
              </p:cNvPr>
              <p:cNvGrpSpPr/>
              <p:nvPr/>
            </p:nvGrpSpPr>
            <p:grpSpPr>
              <a:xfrm>
                <a:off x="0" y="-241102"/>
                <a:ext cx="6282910" cy="933790"/>
                <a:chOff x="0" y="-47625"/>
                <a:chExt cx="1241069" cy="184452"/>
              </a:xfrm>
            </p:grpSpPr>
            <p:sp>
              <p:nvSpPr>
                <p:cNvPr id="283" name="Freeform 126">
                  <a:extLst>
                    <a:ext uri="{FF2B5EF4-FFF2-40B4-BE49-F238E27FC236}">
                      <a16:creationId xmlns:a16="http://schemas.microsoft.com/office/drawing/2014/main" id="{192E1601-031D-E62E-66B2-399972D43C24}"/>
                    </a:ext>
                  </a:extLst>
                </p:cNvPr>
                <p:cNvSpPr/>
                <p:nvPr/>
              </p:nvSpPr>
              <p:spPr>
                <a:xfrm>
                  <a:off x="0" y="0"/>
                  <a:ext cx="1241069" cy="136827"/>
                </a:xfrm>
                <a:custGeom>
                  <a:avLst/>
                  <a:gdLst/>
                  <a:ahLst/>
                  <a:cxnLst/>
                  <a:rect l="l" t="t" r="r" b="b"/>
                  <a:pathLst>
                    <a:path w="1031180" h="136827">
                      <a:moveTo>
                        <a:pt x="0" y="0"/>
                      </a:moveTo>
                      <a:lnTo>
                        <a:pt x="1031180" y="0"/>
                      </a:lnTo>
                      <a:lnTo>
                        <a:pt x="1031180" y="136827"/>
                      </a:lnTo>
                      <a:lnTo>
                        <a:pt x="0" y="136827"/>
                      </a:lnTo>
                      <a:close/>
                    </a:path>
                  </a:pathLst>
                </a:custGeom>
                <a:solidFill>
                  <a:srgbClr val="000000">
                    <a:alpha val="0"/>
                  </a:srgbClr>
                </a:solidFill>
                <a:ln w="38100" cap="sq">
                  <a:solidFill>
                    <a:srgbClr val="000E2F"/>
                  </a:solidFill>
                  <a:prstDash val="solid"/>
                  <a:miter/>
                </a:ln>
              </p:spPr>
              <p:txBody>
                <a:bodyPr/>
                <a:lstStyle/>
                <a:p>
                  <a:endParaRPr lang="en-US" sz="578">
                    <a:solidFill>
                      <a:srgbClr val="000E2F"/>
                    </a:solidFill>
                  </a:endParaRPr>
                </a:p>
              </p:txBody>
            </p:sp>
            <p:sp>
              <p:nvSpPr>
                <p:cNvPr id="284" name="TextBox 127">
                  <a:extLst>
                    <a:ext uri="{FF2B5EF4-FFF2-40B4-BE49-F238E27FC236}">
                      <a16:creationId xmlns:a16="http://schemas.microsoft.com/office/drawing/2014/main" id="{30927940-4CAE-E08F-54D5-576557FBA242}"/>
                    </a:ext>
                  </a:extLst>
                </p:cNvPr>
                <p:cNvSpPr txBox="1"/>
                <p:nvPr/>
              </p:nvSpPr>
              <p:spPr>
                <a:xfrm>
                  <a:off x="0" y="-47625"/>
                  <a:ext cx="1031180" cy="184452"/>
                </a:xfrm>
                <a:prstGeom prst="rect">
                  <a:avLst/>
                </a:prstGeom>
              </p:spPr>
              <p:txBody>
                <a:bodyPr lIns="26193" tIns="26193" rIns="26193" bIns="26193" rtlCol="0" anchor="ctr"/>
                <a:lstStyle/>
                <a:p>
                  <a:pPr algn="ctr">
                    <a:lnSpc>
                      <a:spcPts val="1553"/>
                    </a:lnSpc>
                  </a:pPr>
                  <a:endParaRPr sz="578">
                    <a:solidFill>
                      <a:srgbClr val="000E2F"/>
                    </a:solidFill>
                  </a:endParaRPr>
                </a:p>
              </p:txBody>
            </p:sp>
          </p:grpSp>
          <p:sp>
            <p:nvSpPr>
              <p:cNvPr id="282" name="TextBox 128">
                <a:extLst>
                  <a:ext uri="{FF2B5EF4-FFF2-40B4-BE49-F238E27FC236}">
                    <a16:creationId xmlns:a16="http://schemas.microsoft.com/office/drawing/2014/main" id="{1DBEC6A2-10BB-14E9-69F2-4B911DCDB656}"/>
                  </a:ext>
                </a:extLst>
              </p:cNvPr>
              <p:cNvSpPr txBox="1"/>
              <p:nvPr/>
            </p:nvSpPr>
            <p:spPr>
              <a:xfrm>
                <a:off x="290826" y="97620"/>
                <a:ext cx="5992081" cy="464256"/>
              </a:xfrm>
              <a:prstGeom prst="rect">
                <a:avLst/>
              </a:prstGeom>
            </p:spPr>
            <p:txBody>
              <a:bodyPr wrap="square" lIns="0" tIns="0" rIns="0" bIns="0" rtlCol="0" anchor="t">
                <a:spAutoFit/>
              </a:bodyPr>
              <a:lstStyle/>
              <a:p>
                <a:pPr>
                  <a:lnSpc>
                    <a:spcPts val="1445"/>
                  </a:lnSpc>
                </a:pPr>
                <a:r>
                  <a:rPr lang="en-US" sz="1269" b="1">
                    <a:solidFill>
                      <a:srgbClr val="000E2F"/>
                    </a:solidFill>
                    <a:ea typeface="Canva Sans"/>
                    <a:cs typeface="Canva Sans"/>
                    <a:sym typeface="Canva Sans"/>
                  </a:rPr>
                  <a:t>Community Attitudes Model</a:t>
                </a:r>
              </a:p>
            </p:txBody>
          </p:sp>
        </p:grpSp>
        <p:grpSp>
          <p:nvGrpSpPr>
            <p:cNvPr id="16" name="Group 15">
              <a:extLst>
                <a:ext uri="{FF2B5EF4-FFF2-40B4-BE49-F238E27FC236}">
                  <a16:creationId xmlns:a16="http://schemas.microsoft.com/office/drawing/2014/main" id="{92A46F72-8AB8-4061-53E2-83DB919EDCA5}"/>
                </a:ext>
              </a:extLst>
            </p:cNvPr>
            <p:cNvGrpSpPr/>
            <p:nvPr/>
          </p:nvGrpSpPr>
          <p:grpSpPr>
            <a:xfrm>
              <a:off x="1504945" y="1082404"/>
              <a:ext cx="6790540" cy="1719777"/>
              <a:chOff x="1504945" y="1082404"/>
              <a:chExt cx="6790540" cy="1719777"/>
            </a:xfrm>
          </p:grpSpPr>
          <p:sp>
            <p:nvSpPr>
              <p:cNvPr id="188" name="Freeform 188"/>
              <p:cNvSpPr/>
              <p:nvPr/>
            </p:nvSpPr>
            <p:spPr>
              <a:xfrm>
                <a:off x="1504945" y="1082404"/>
                <a:ext cx="6790540" cy="1719777"/>
              </a:xfrm>
              <a:custGeom>
                <a:avLst/>
                <a:gdLst/>
                <a:ahLst/>
                <a:cxnLst/>
                <a:rect l="l" t="t" r="r" b="b"/>
                <a:pathLst>
                  <a:path w="2721708" h="680194">
                    <a:moveTo>
                      <a:pt x="0" y="0"/>
                    </a:moveTo>
                    <a:lnTo>
                      <a:pt x="2721708" y="0"/>
                    </a:lnTo>
                    <a:lnTo>
                      <a:pt x="2721708" y="680194"/>
                    </a:lnTo>
                    <a:lnTo>
                      <a:pt x="0" y="680194"/>
                    </a:lnTo>
                    <a:close/>
                  </a:path>
                </a:pathLst>
              </a:custGeom>
              <a:solidFill>
                <a:srgbClr val="000000">
                  <a:alpha val="0"/>
                </a:srgbClr>
              </a:solidFill>
              <a:ln w="38100" cap="sq">
                <a:solidFill>
                  <a:srgbClr val="000E2F"/>
                </a:solidFill>
                <a:prstDash val="solid"/>
                <a:miter/>
              </a:ln>
            </p:spPr>
            <p:txBody>
              <a:bodyPr/>
              <a:lstStyle/>
              <a:p>
                <a:endParaRPr lang="en-US" sz="578">
                  <a:solidFill>
                    <a:srgbClr val="000E2F"/>
                  </a:solidFill>
                </a:endParaRPr>
              </a:p>
            </p:txBody>
          </p:sp>
          <p:sp>
            <p:nvSpPr>
              <p:cNvPr id="295" name="Freeform 232">
                <a:extLst>
                  <a:ext uri="{FF2B5EF4-FFF2-40B4-BE49-F238E27FC236}">
                    <a16:creationId xmlns:a16="http://schemas.microsoft.com/office/drawing/2014/main" id="{2A0545E6-8F99-A2EC-368F-42B3B8E3FAD7}"/>
                  </a:ext>
                </a:extLst>
              </p:cNvPr>
              <p:cNvSpPr/>
              <p:nvPr/>
            </p:nvSpPr>
            <p:spPr>
              <a:xfrm>
                <a:off x="1700356" y="2119167"/>
                <a:ext cx="2064022"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322" name="Freeform 237">
                <a:extLst>
                  <a:ext uri="{FF2B5EF4-FFF2-40B4-BE49-F238E27FC236}">
                    <a16:creationId xmlns:a16="http://schemas.microsoft.com/office/drawing/2014/main" id="{1717F5C3-8FB3-6BA9-A2B7-DC6433155342}"/>
                  </a:ext>
                </a:extLst>
              </p:cNvPr>
              <p:cNvSpPr/>
              <p:nvPr/>
            </p:nvSpPr>
            <p:spPr>
              <a:xfrm>
                <a:off x="1699846" y="2114849"/>
                <a:ext cx="494112" cy="522845"/>
              </a:xfrm>
              <a:custGeom>
                <a:avLst/>
                <a:gdLst/>
                <a:ahLst/>
                <a:cxnLst/>
                <a:rect l="l" t="t" r="r" b="b"/>
                <a:pathLst>
                  <a:path w="207061" h="209497">
                    <a:moveTo>
                      <a:pt x="0" y="0"/>
                    </a:moveTo>
                    <a:lnTo>
                      <a:pt x="207061" y="0"/>
                    </a:lnTo>
                    <a:lnTo>
                      <a:pt x="207061" y="209497"/>
                    </a:lnTo>
                    <a:lnTo>
                      <a:pt x="0" y="209497"/>
                    </a:lnTo>
                    <a:close/>
                  </a:path>
                </a:pathLst>
              </a:custGeom>
              <a:solidFill>
                <a:schemeClr val="accent4">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02" name="Freeform 232">
                <a:extLst>
                  <a:ext uri="{FF2B5EF4-FFF2-40B4-BE49-F238E27FC236}">
                    <a16:creationId xmlns:a16="http://schemas.microsoft.com/office/drawing/2014/main" id="{AD412EAB-7579-7A31-F6AF-47A07F66C0B9}"/>
                  </a:ext>
                </a:extLst>
              </p:cNvPr>
              <p:cNvSpPr/>
              <p:nvPr/>
            </p:nvSpPr>
            <p:spPr>
              <a:xfrm>
                <a:off x="3897440" y="2109773"/>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grpSp>
            <p:nvGrpSpPr>
              <p:cNvPr id="327" name="Group 236">
                <a:extLst>
                  <a:ext uri="{FF2B5EF4-FFF2-40B4-BE49-F238E27FC236}">
                    <a16:creationId xmlns:a16="http://schemas.microsoft.com/office/drawing/2014/main" id="{0A82B287-3BDF-6A7E-D57A-E55BA3FD31B6}"/>
                  </a:ext>
                </a:extLst>
              </p:cNvPr>
              <p:cNvGrpSpPr/>
              <p:nvPr/>
            </p:nvGrpSpPr>
            <p:grpSpPr>
              <a:xfrm>
                <a:off x="3897441" y="2041074"/>
                <a:ext cx="501053" cy="594159"/>
                <a:chOff x="-2909" y="-28575"/>
                <a:chExt cx="209970" cy="238072"/>
              </a:xfrm>
            </p:grpSpPr>
            <p:sp>
              <p:nvSpPr>
                <p:cNvPr id="328" name="Freeform 237">
                  <a:extLst>
                    <a:ext uri="{FF2B5EF4-FFF2-40B4-BE49-F238E27FC236}">
                      <a16:creationId xmlns:a16="http://schemas.microsoft.com/office/drawing/2014/main" id="{46F30762-C3D9-FD68-4D31-062AF47F0F4B}"/>
                    </a:ext>
                  </a:extLst>
                </p:cNvPr>
                <p:cNvSpPr/>
                <p:nvPr/>
              </p:nvSpPr>
              <p:spPr>
                <a:xfrm>
                  <a:off x="-2909" y="-1452"/>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4">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29" name="TextBox 238">
                  <a:extLst>
                    <a:ext uri="{FF2B5EF4-FFF2-40B4-BE49-F238E27FC236}">
                      <a16:creationId xmlns:a16="http://schemas.microsoft.com/office/drawing/2014/main" id="{81845859-0759-A9B3-9DBF-86B5DE074AC2}"/>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199" name="Freeform 199"/>
              <p:cNvSpPr/>
              <p:nvPr/>
            </p:nvSpPr>
            <p:spPr>
              <a:xfrm>
                <a:off x="3931903" y="2213224"/>
                <a:ext cx="433705" cy="295329"/>
              </a:xfrm>
              <a:custGeom>
                <a:avLst/>
                <a:gdLst/>
                <a:ahLst/>
                <a:cxnLst/>
                <a:rect l="l" t="t" r="r" b="b"/>
                <a:pathLst>
                  <a:path w="818903" h="584492">
                    <a:moveTo>
                      <a:pt x="0" y="0"/>
                    </a:moveTo>
                    <a:lnTo>
                      <a:pt x="818904" y="0"/>
                    </a:lnTo>
                    <a:lnTo>
                      <a:pt x="818904" y="584493"/>
                    </a:lnTo>
                    <a:lnTo>
                      <a:pt x="0" y="5844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578">
                  <a:solidFill>
                    <a:srgbClr val="000E2F"/>
                  </a:solidFill>
                </a:endParaRPr>
              </a:p>
            </p:txBody>
          </p:sp>
          <p:grpSp>
            <p:nvGrpSpPr>
              <p:cNvPr id="338" name="Group 337">
                <a:extLst>
                  <a:ext uri="{FF2B5EF4-FFF2-40B4-BE49-F238E27FC236}">
                    <a16:creationId xmlns:a16="http://schemas.microsoft.com/office/drawing/2014/main" id="{55EF73F1-84FD-537D-17AB-79441B864F25}"/>
                  </a:ext>
                </a:extLst>
              </p:cNvPr>
              <p:cNvGrpSpPr/>
              <p:nvPr/>
            </p:nvGrpSpPr>
            <p:grpSpPr>
              <a:xfrm>
                <a:off x="1699846" y="1399388"/>
                <a:ext cx="2065209" cy="594159"/>
                <a:chOff x="1124172" y="1283797"/>
                <a:chExt cx="1789848" cy="514938"/>
              </a:xfrm>
            </p:grpSpPr>
            <p:grpSp>
              <p:nvGrpSpPr>
                <p:cNvPr id="231" name="Group 231"/>
                <p:cNvGrpSpPr/>
                <p:nvPr/>
              </p:nvGrpSpPr>
              <p:grpSpPr>
                <a:xfrm>
                  <a:off x="1124172" y="1284666"/>
                  <a:ext cx="1789848" cy="507702"/>
                  <a:chOff x="0" y="-28575"/>
                  <a:chExt cx="855239" cy="238072"/>
                </a:xfrm>
              </p:grpSpPr>
              <p:sp>
                <p:nvSpPr>
                  <p:cNvPr id="232" name="Freeform 232"/>
                  <p:cNvSpPr/>
                  <p:nvPr/>
                </p:nvSpPr>
                <p:spPr>
                  <a:xfrm>
                    <a:off x="0" y="0"/>
                    <a:ext cx="855239" cy="209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233" name="TextBox 233"/>
                  <p:cNvSpPr txBox="1"/>
                  <p:nvPr/>
                </p:nvSpPr>
                <p:spPr>
                  <a:xfrm>
                    <a:off x="0" y="-28575"/>
                    <a:ext cx="855239"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235" name="TextBox 235"/>
                <p:cNvSpPr txBox="1"/>
                <p:nvPr/>
              </p:nvSpPr>
              <p:spPr>
                <a:xfrm>
                  <a:off x="1577773" y="1485586"/>
                  <a:ext cx="1299881" cy="228341"/>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Knowledge about local prevention programs</a:t>
                  </a:r>
                </a:p>
              </p:txBody>
            </p:sp>
            <p:grpSp>
              <p:nvGrpSpPr>
                <p:cNvPr id="236" name="Group 236"/>
                <p:cNvGrpSpPr/>
                <p:nvPr/>
              </p:nvGrpSpPr>
              <p:grpSpPr>
                <a:xfrm>
                  <a:off x="1124172" y="1283797"/>
                  <a:ext cx="428230" cy="514938"/>
                  <a:chOff x="0" y="-28575"/>
                  <a:chExt cx="207061" cy="238072"/>
                </a:xfrm>
              </p:grpSpPr>
              <p:sp>
                <p:nvSpPr>
                  <p:cNvPr id="238" name="TextBox 238"/>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sp>
                <p:nvSpPr>
                  <p:cNvPr id="237" name="Freeform 237"/>
                  <p:cNvSpPr/>
                  <p:nvPr/>
                </p:nvSpPr>
                <p:spPr>
                  <a:xfrm>
                    <a:off x="0" y="0"/>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4">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grpSp>
            <p:sp>
              <p:nvSpPr>
                <p:cNvPr id="239" name="Freeform 239"/>
                <p:cNvSpPr/>
                <p:nvPr/>
              </p:nvSpPr>
              <p:spPr>
                <a:xfrm>
                  <a:off x="1158799" y="1420395"/>
                  <a:ext cx="351654" cy="297044"/>
                </a:xfrm>
                <a:custGeom>
                  <a:avLst/>
                  <a:gdLst/>
                  <a:ahLst/>
                  <a:cxnLst/>
                  <a:rect l="l" t="t" r="r" b="b"/>
                  <a:pathLst>
                    <a:path w="818764" h="649894">
                      <a:moveTo>
                        <a:pt x="0" y="0"/>
                      </a:moveTo>
                      <a:lnTo>
                        <a:pt x="818763" y="0"/>
                      </a:lnTo>
                      <a:lnTo>
                        <a:pt x="818763" y="649894"/>
                      </a:lnTo>
                      <a:lnTo>
                        <a:pt x="0" y="649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578">
                    <a:solidFill>
                      <a:srgbClr val="000E2F"/>
                    </a:solidFill>
                  </a:endParaRPr>
                </a:p>
              </p:txBody>
            </p:sp>
          </p:grpSp>
          <p:grpSp>
            <p:nvGrpSpPr>
              <p:cNvPr id="339" name="Group 338">
                <a:extLst>
                  <a:ext uri="{FF2B5EF4-FFF2-40B4-BE49-F238E27FC236}">
                    <a16:creationId xmlns:a16="http://schemas.microsoft.com/office/drawing/2014/main" id="{E0A545E3-47EE-BC2E-A10E-F8E8579489DC}"/>
                  </a:ext>
                </a:extLst>
              </p:cNvPr>
              <p:cNvGrpSpPr/>
              <p:nvPr/>
            </p:nvGrpSpPr>
            <p:grpSpPr>
              <a:xfrm>
                <a:off x="3898525" y="1392477"/>
                <a:ext cx="2065209" cy="594159"/>
                <a:chOff x="2989833" y="1277808"/>
                <a:chExt cx="1789848" cy="514938"/>
              </a:xfrm>
            </p:grpSpPr>
            <p:sp>
              <p:nvSpPr>
                <p:cNvPr id="303" name="Freeform 232">
                  <a:extLst>
                    <a:ext uri="{FF2B5EF4-FFF2-40B4-BE49-F238E27FC236}">
                      <a16:creationId xmlns:a16="http://schemas.microsoft.com/office/drawing/2014/main" id="{95146D79-421F-6DA2-3733-04E2CCAA899E}"/>
                    </a:ext>
                  </a:extLst>
                </p:cNvPr>
                <p:cNvSpPr/>
                <p:nvPr/>
              </p:nvSpPr>
              <p:spPr>
                <a:xfrm>
                  <a:off x="2989833" y="1337996"/>
                  <a:ext cx="1789848" cy="446764"/>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315" name="TextBox 235">
                  <a:extLst>
                    <a:ext uri="{FF2B5EF4-FFF2-40B4-BE49-F238E27FC236}">
                      <a16:creationId xmlns:a16="http://schemas.microsoft.com/office/drawing/2014/main" id="{9E1DA398-1E50-1BCD-021A-5AE685DF8E05}"/>
                    </a:ext>
                  </a:extLst>
                </p:cNvPr>
                <p:cNvSpPr txBox="1"/>
                <p:nvPr/>
              </p:nvSpPr>
              <p:spPr>
                <a:xfrm>
                  <a:off x="3452280" y="1462610"/>
                  <a:ext cx="967663" cy="228341"/>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Concern about prevention</a:t>
                  </a:r>
                </a:p>
              </p:txBody>
            </p:sp>
            <p:grpSp>
              <p:nvGrpSpPr>
                <p:cNvPr id="316" name="Group 236">
                  <a:extLst>
                    <a:ext uri="{FF2B5EF4-FFF2-40B4-BE49-F238E27FC236}">
                      <a16:creationId xmlns:a16="http://schemas.microsoft.com/office/drawing/2014/main" id="{6D9F0F14-E32E-65C0-3BEF-C92057AB8B93}"/>
                    </a:ext>
                  </a:extLst>
                </p:cNvPr>
                <p:cNvGrpSpPr/>
                <p:nvPr/>
              </p:nvGrpSpPr>
              <p:grpSpPr>
                <a:xfrm>
                  <a:off x="2995280" y="1277808"/>
                  <a:ext cx="428244" cy="514938"/>
                  <a:chOff x="-7" y="-28575"/>
                  <a:chExt cx="207068" cy="238072"/>
                </a:xfrm>
              </p:grpSpPr>
              <p:sp>
                <p:nvSpPr>
                  <p:cNvPr id="317" name="Freeform 237">
                    <a:extLst>
                      <a:ext uri="{FF2B5EF4-FFF2-40B4-BE49-F238E27FC236}">
                        <a16:creationId xmlns:a16="http://schemas.microsoft.com/office/drawing/2014/main" id="{43510B5F-02E5-1C25-2C43-530BFC6E60B0}"/>
                      </a:ext>
                    </a:extLst>
                  </p:cNvPr>
                  <p:cNvSpPr/>
                  <p:nvPr/>
                </p:nvSpPr>
                <p:spPr>
                  <a:xfrm>
                    <a:off x="-7" y="1846"/>
                    <a:ext cx="207061" cy="203726"/>
                  </a:xfrm>
                  <a:custGeom>
                    <a:avLst/>
                    <a:gdLst/>
                    <a:ahLst/>
                    <a:cxnLst/>
                    <a:rect l="l" t="t" r="r" b="b"/>
                    <a:pathLst>
                      <a:path w="207061" h="209497">
                        <a:moveTo>
                          <a:pt x="0" y="0"/>
                        </a:moveTo>
                        <a:lnTo>
                          <a:pt x="207061" y="0"/>
                        </a:lnTo>
                        <a:lnTo>
                          <a:pt x="207061" y="209497"/>
                        </a:lnTo>
                        <a:lnTo>
                          <a:pt x="0" y="209497"/>
                        </a:lnTo>
                        <a:close/>
                      </a:path>
                    </a:pathLst>
                  </a:custGeom>
                  <a:solidFill>
                    <a:schemeClr val="accent4">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18" name="TextBox 238">
                    <a:extLst>
                      <a:ext uri="{FF2B5EF4-FFF2-40B4-BE49-F238E27FC236}">
                        <a16:creationId xmlns:a16="http://schemas.microsoft.com/office/drawing/2014/main" id="{E8D0E05D-425E-4C8E-D8D3-57601B5CCFA3}"/>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320" name="Freeform 229">
                  <a:extLst>
                    <a:ext uri="{FF2B5EF4-FFF2-40B4-BE49-F238E27FC236}">
                      <a16:creationId xmlns:a16="http://schemas.microsoft.com/office/drawing/2014/main" id="{DF344F29-E066-0639-3A66-22DF2090A293}"/>
                    </a:ext>
                  </a:extLst>
                </p:cNvPr>
                <p:cNvSpPr/>
                <p:nvPr/>
              </p:nvSpPr>
              <p:spPr>
                <a:xfrm>
                  <a:off x="3076838" y="1376286"/>
                  <a:ext cx="302159" cy="350388"/>
                </a:xfrm>
                <a:custGeom>
                  <a:avLst/>
                  <a:gdLst/>
                  <a:ahLst/>
                  <a:cxnLst/>
                  <a:rect l="l" t="t" r="r" b="b"/>
                  <a:pathLst>
                    <a:path w="602655" h="817159">
                      <a:moveTo>
                        <a:pt x="0" y="0"/>
                      </a:moveTo>
                      <a:lnTo>
                        <a:pt x="602655" y="0"/>
                      </a:lnTo>
                      <a:lnTo>
                        <a:pt x="602655" y="817159"/>
                      </a:lnTo>
                      <a:lnTo>
                        <a:pt x="0" y="817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578">
                    <a:solidFill>
                      <a:srgbClr val="000E2F"/>
                    </a:solidFill>
                  </a:endParaRPr>
                </a:p>
              </p:txBody>
            </p:sp>
          </p:grpSp>
          <p:sp>
            <p:nvSpPr>
              <p:cNvPr id="331" name="TextBox 235">
                <a:extLst>
                  <a:ext uri="{FF2B5EF4-FFF2-40B4-BE49-F238E27FC236}">
                    <a16:creationId xmlns:a16="http://schemas.microsoft.com/office/drawing/2014/main" id="{E031478B-2CAA-D693-19A5-90A2845959BB}"/>
                  </a:ext>
                </a:extLst>
              </p:cNvPr>
              <p:cNvSpPr txBox="1"/>
              <p:nvPr/>
            </p:nvSpPr>
            <p:spPr>
              <a:xfrm>
                <a:off x="4440592" y="2191633"/>
                <a:ext cx="1499863" cy="391710"/>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Belief that alcohol and drug use is a private matter</a:t>
                </a:r>
              </a:p>
            </p:txBody>
          </p:sp>
          <p:grpSp>
            <p:nvGrpSpPr>
              <p:cNvPr id="340" name="Group 339">
                <a:extLst>
                  <a:ext uri="{FF2B5EF4-FFF2-40B4-BE49-F238E27FC236}">
                    <a16:creationId xmlns:a16="http://schemas.microsoft.com/office/drawing/2014/main" id="{14167F95-BC98-56CA-2859-7A1CEFB2ECF4}"/>
                  </a:ext>
                </a:extLst>
              </p:cNvPr>
              <p:cNvGrpSpPr/>
              <p:nvPr/>
            </p:nvGrpSpPr>
            <p:grpSpPr>
              <a:xfrm>
                <a:off x="6071701" y="1390610"/>
                <a:ext cx="2065209" cy="594159"/>
                <a:chOff x="4873252" y="1276190"/>
                <a:chExt cx="1789848" cy="514938"/>
              </a:xfrm>
            </p:grpSpPr>
            <p:sp>
              <p:nvSpPr>
                <p:cNvPr id="304" name="Freeform 232">
                  <a:extLst>
                    <a:ext uri="{FF2B5EF4-FFF2-40B4-BE49-F238E27FC236}">
                      <a16:creationId xmlns:a16="http://schemas.microsoft.com/office/drawing/2014/main" id="{4DD4825E-722A-C21A-7716-E714950FEE51}"/>
                    </a:ext>
                  </a:extLst>
                </p:cNvPr>
                <p:cNvSpPr/>
                <p:nvPr/>
              </p:nvSpPr>
              <p:spPr>
                <a:xfrm>
                  <a:off x="4873252" y="1339873"/>
                  <a:ext cx="1789848" cy="446764"/>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grpSp>
              <p:nvGrpSpPr>
                <p:cNvPr id="324" name="Group 236">
                  <a:extLst>
                    <a:ext uri="{FF2B5EF4-FFF2-40B4-BE49-F238E27FC236}">
                      <a16:creationId xmlns:a16="http://schemas.microsoft.com/office/drawing/2014/main" id="{6A40121C-AC4E-FED5-AF46-D398316E06BD}"/>
                    </a:ext>
                  </a:extLst>
                </p:cNvPr>
                <p:cNvGrpSpPr/>
                <p:nvPr/>
              </p:nvGrpSpPr>
              <p:grpSpPr>
                <a:xfrm>
                  <a:off x="4876657" y="1276190"/>
                  <a:ext cx="428230" cy="514938"/>
                  <a:chOff x="0" y="-28575"/>
                  <a:chExt cx="207061" cy="238072"/>
                </a:xfrm>
              </p:grpSpPr>
              <p:sp>
                <p:nvSpPr>
                  <p:cNvPr id="325" name="Freeform 237">
                    <a:extLst>
                      <a:ext uri="{FF2B5EF4-FFF2-40B4-BE49-F238E27FC236}">
                        <a16:creationId xmlns:a16="http://schemas.microsoft.com/office/drawing/2014/main" id="{322FFF9D-F410-70B4-73ED-249F5DFD5ADA}"/>
                      </a:ext>
                    </a:extLst>
                  </p:cNvPr>
                  <p:cNvSpPr/>
                  <p:nvPr/>
                </p:nvSpPr>
                <p:spPr>
                  <a:xfrm>
                    <a:off x="0" y="0"/>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4">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26" name="TextBox 238">
                    <a:extLst>
                      <a:ext uri="{FF2B5EF4-FFF2-40B4-BE49-F238E27FC236}">
                        <a16:creationId xmlns:a16="http://schemas.microsoft.com/office/drawing/2014/main" id="{3813B149-50CF-98C0-4A82-7296F4B17048}"/>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332" name="TextBox 235">
                  <a:extLst>
                    <a:ext uri="{FF2B5EF4-FFF2-40B4-BE49-F238E27FC236}">
                      <a16:creationId xmlns:a16="http://schemas.microsoft.com/office/drawing/2014/main" id="{C1F09424-A023-E0ED-AE50-13862BC5677C}"/>
                    </a:ext>
                  </a:extLst>
                </p:cNvPr>
                <p:cNvSpPr txBox="1"/>
                <p:nvPr/>
              </p:nvSpPr>
              <p:spPr>
                <a:xfrm>
                  <a:off x="5358893" y="1419488"/>
                  <a:ext cx="1299881" cy="228341"/>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Feeling that prevention is a good investment</a:t>
                  </a:r>
                </a:p>
              </p:txBody>
            </p:sp>
            <p:sp>
              <p:nvSpPr>
                <p:cNvPr id="336" name="Freeform 219">
                  <a:extLst>
                    <a:ext uri="{FF2B5EF4-FFF2-40B4-BE49-F238E27FC236}">
                      <a16:creationId xmlns:a16="http://schemas.microsoft.com/office/drawing/2014/main" id="{6BB2977C-1F4B-A9F3-5544-A2861DB4F565}"/>
                    </a:ext>
                  </a:extLst>
                </p:cNvPr>
                <p:cNvSpPr/>
                <p:nvPr/>
              </p:nvSpPr>
              <p:spPr>
                <a:xfrm>
                  <a:off x="4923705" y="1391876"/>
                  <a:ext cx="309099" cy="316597"/>
                </a:xfrm>
                <a:custGeom>
                  <a:avLst/>
                  <a:gdLst/>
                  <a:ahLst/>
                  <a:cxnLst/>
                  <a:rect l="l" t="t" r="r" b="b"/>
                  <a:pathLst>
                    <a:path w="746628" h="714896">
                      <a:moveTo>
                        <a:pt x="0" y="0"/>
                      </a:moveTo>
                      <a:lnTo>
                        <a:pt x="746627" y="0"/>
                      </a:lnTo>
                      <a:lnTo>
                        <a:pt x="746627" y="714896"/>
                      </a:lnTo>
                      <a:lnTo>
                        <a:pt x="0" y="7148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578">
                    <a:solidFill>
                      <a:srgbClr val="000E2F"/>
                    </a:solidFill>
                  </a:endParaRPr>
                </a:p>
              </p:txBody>
            </p:sp>
          </p:grpSp>
          <p:sp>
            <p:nvSpPr>
              <p:cNvPr id="323" name="TextBox 238">
                <a:extLst>
                  <a:ext uri="{FF2B5EF4-FFF2-40B4-BE49-F238E27FC236}">
                    <a16:creationId xmlns:a16="http://schemas.microsoft.com/office/drawing/2014/main" id="{81ACA515-A18E-049C-B036-62FC13C4722F}"/>
                  </a:ext>
                </a:extLst>
              </p:cNvPr>
              <p:cNvSpPr txBox="1"/>
              <p:nvPr/>
            </p:nvSpPr>
            <p:spPr>
              <a:xfrm>
                <a:off x="1745330" y="2043534"/>
                <a:ext cx="494112" cy="594159"/>
              </a:xfrm>
              <a:prstGeom prst="rect">
                <a:avLst/>
              </a:prstGeom>
            </p:spPr>
            <p:txBody>
              <a:bodyPr lIns="26193" tIns="26193" rIns="26193" bIns="26193" rtlCol="0" anchor="ctr"/>
              <a:lstStyle/>
              <a:p>
                <a:pPr algn="ctr">
                  <a:lnSpc>
                    <a:spcPts val="1085"/>
                  </a:lnSpc>
                </a:pPr>
                <a:endParaRPr sz="578">
                  <a:solidFill>
                    <a:srgbClr val="000E2F"/>
                  </a:solidFill>
                </a:endParaRPr>
              </a:p>
            </p:txBody>
          </p:sp>
          <p:sp>
            <p:nvSpPr>
              <p:cNvPr id="330" name="TextBox 235">
                <a:extLst>
                  <a:ext uri="{FF2B5EF4-FFF2-40B4-BE49-F238E27FC236}">
                    <a16:creationId xmlns:a16="http://schemas.microsoft.com/office/drawing/2014/main" id="{B31BF622-13AD-53CD-4ABB-A34F16326B8F}"/>
                  </a:ext>
                </a:extLst>
              </p:cNvPr>
              <p:cNvSpPr txBox="1"/>
              <p:nvPr/>
            </p:nvSpPr>
            <p:spPr>
              <a:xfrm>
                <a:off x="2228654" y="2196616"/>
                <a:ext cx="1570921" cy="391710"/>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Belief that prevention programs for youth are effective</a:t>
                </a:r>
              </a:p>
            </p:txBody>
          </p:sp>
          <p:sp>
            <p:nvSpPr>
              <p:cNvPr id="209" name="Freeform 209"/>
              <p:cNvSpPr/>
              <p:nvPr/>
            </p:nvSpPr>
            <p:spPr>
              <a:xfrm>
                <a:off x="1756486" y="2186575"/>
                <a:ext cx="374370" cy="382479"/>
              </a:xfrm>
              <a:custGeom>
                <a:avLst/>
                <a:gdLst/>
                <a:ahLst/>
                <a:cxnLst/>
                <a:rect l="l" t="t" r="r" b="b"/>
                <a:pathLst>
                  <a:path w="778854" h="778854">
                    <a:moveTo>
                      <a:pt x="0" y="0"/>
                    </a:moveTo>
                    <a:lnTo>
                      <a:pt x="778854" y="0"/>
                    </a:lnTo>
                    <a:lnTo>
                      <a:pt x="778854" y="778853"/>
                    </a:lnTo>
                    <a:lnTo>
                      <a:pt x="0" y="7788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578">
                  <a:solidFill>
                    <a:srgbClr val="000E2F"/>
                  </a:solidFill>
                </a:endParaRPr>
              </a:p>
            </p:txBody>
          </p:sp>
        </p:grpSp>
      </p:grpSp>
      <p:grpSp>
        <p:nvGrpSpPr>
          <p:cNvPr id="17" name="Group 16">
            <a:extLst>
              <a:ext uri="{FF2B5EF4-FFF2-40B4-BE49-F238E27FC236}">
                <a16:creationId xmlns:a16="http://schemas.microsoft.com/office/drawing/2014/main" id="{C2F22E85-6AE9-9E27-0F54-D7AC465AA280}"/>
              </a:ext>
            </a:extLst>
          </p:cNvPr>
          <p:cNvGrpSpPr/>
          <p:nvPr/>
        </p:nvGrpSpPr>
        <p:grpSpPr>
          <a:xfrm>
            <a:off x="1507509" y="4725210"/>
            <a:ext cx="6790540" cy="1832545"/>
            <a:chOff x="1506435" y="2818350"/>
            <a:chExt cx="6790540" cy="1832545"/>
          </a:xfrm>
        </p:grpSpPr>
        <p:sp>
          <p:nvSpPr>
            <p:cNvPr id="300" name="Freeform 188">
              <a:extLst>
                <a:ext uri="{FF2B5EF4-FFF2-40B4-BE49-F238E27FC236}">
                  <a16:creationId xmlns:a16="http://schemas.microsoft.com/office/drawing/2014/main" id="{4B3A4954-651A-E567-A471-BF1BB601F6E4}"/>
                </a:ext>
              </a:extLst>
            </p:cNvPr>
            <p:cNvSpPr/>
            <p:nvPr/>
          </p:nvSpPr>
          <p:spPr>
            <a:xfrm>
              <a:off x="1506435" y="2934461"/>
              <a:ext cx="6790540" cy="1716434"/>
            </a:xfrm>
            <a:custGeom>
              <a:avLst/>
              <a:gdLst/>
              <a:ahLst/>
              <a:cxnLst/>
              <a:rect l="l" t="t" r="r" b="b"/>
              <a:pathLst>
                <a:path w="2721708" h="680194">
                  <a:moveTo>
                    <a:pt x="0" y="0"/>
                  </a:moveTo>
                  <a:lnTo>
                    <a:pt x="2721708" y="0"/>
                  </a:lnTo>
                  <a:lnTo>
                    <a:pt x="2721708" y="680194"/>
                  </a:lnTo>
                  <a:lnTo>
                    <a:pt x="0" y="680194"/>
                  </a:lnTo>
                  <a:close/>
                </a:path>
              </a:pathLst>
            </a:custGeom>
            <a:solidFill>
              <a:srgbClr val="000000">
                <a:alpha val="0"/>
              </a:srgbClr>
            </a:solidFill>
            <a:ln w="38100" cap="sq">
              <a:solidFill>
                <a:srgbClr val="000E2F"/>
              </a:solidFill>
              <a:prstDash val="solid"/>
              <a:miter/>
            </a:ln>
          </p:spPr>
          <p:txBody>
            <a:bodyPr/>
            <a:lstStyle/>
            <a:p>
              <a:endParaRPr lang="en-US" sz="578">
                <a:solidFill>
                  <a:srgbClr val="000E2F"/>
                </a:solidFill>
              </a:endParaRPr>
            </a:p>
          </p:txBody>
        </p:sp>
        <p:sp>
          <p:nvSpPr>
            <p:cNvPr id="301" name="TextBox 189">
              <a:extLst>
                <a:ext uri="{FF2B5EF4-FFF2-40B4-BE49-F238E27FC236}">
                  <a16:creationId xmlns:a16="http://schemas.microsoft.com/office/drawing/2014/main" id="{80031F77-5DF6-B518-347E-CB1C1172E46A}"/>
                </a:ext>
              </a:extLst>
            </p:cNvPr>
            <p:cNvSpPr txBox="1"/>
            <p:nvPr/>
          </p:nvSpPr>
          <p:spPr>
            <a:xfrm>
              <a:off x="1506435" y="2818350"/>
              <a:ext cx="6790540" cy="1774445"/>
            </a:xfrm>
            <a:prstGeom prst="rect">
              <a:avLst/>
            </a:prstGeom>
          </p:spPr>
          <p:txBody>
            <a:bodyPr lIns="26193" tIns="26193" rIns="26193" bIns="26193" rtlCol="0" anchor="ctr"/>
            <a:lstStyle/>
            <a:p>
              <a:pPr algn="ctr">
                <a:lnSpc>
                  <a:spcPts val="1553"/>
                </a:lnSpc>
              </a:pPr>
              <a:endParaRPr sz="578">
                <a:solidFill>
                  <a:srgbClr val="000E2F"/>
                </a:solidFill>
              </a:endParaRPr>
            </a:p>
          </p:txBody>
        </p:sp>
        <p:sp>
          <p:nvSpPr>
            <p:cNvPr id="353" name="Freeform 232">
              <a:extLst>
                <a:ext uri="{FF2B5EF4-FFF2-40B4-BE49-F238E27FC236}">
                  <a16:creationId xmlns:a16="http://schemas.microsoft.com/office/drawing/2014/main" id="{23C429EA-2276-A7BB-332C-EB518E0F7CA1}"/>
                </a:ext>
              </a:extLst>
            </p:cNvPr>
            <p:cNvSpPr/>
            <p:nvPr/>
          </p:nvSpPr>
          <p:spPr>
            <a:xfrm>
              <a:off x="3905631" y="3329078"/>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355" name="TextBox 235">
              <a:extLst>
                <a:ext uri="{FF2B5EF4-FFF2-40B4-BE49-F238E27FC236}">
                  <a16:creationId xmlns:a16="http://schemas.microsoft.com/office/drawing/2014/main" id="{CADB3344-6862-9BAE-EC1B-99FA5E05966E}"/>
                </a:ext>
              </a:extLst>
            </p:cNvPr>
            <p:cNvSpPr txBox="1"/>
            <p:nvPr/>
          </p:nvSpPr>
          <p:spPr>
            <a:xfrm>
              <a:off x="4442866" y="3545616"/>
              <a:ext cx="992217" cy="137153"/>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Collect data</a:t>
              </a:r>
            </a:p>
          </p:txBody>
        </p:sp>
        <p:grpSp>
          <p:nvGrpSpPr>
            <p:cNvPr id="356" name="Group 236">
              <a:extLst>
                <a:ext uri="{FF2B5EF4-FFF2-40B4-BE49-F238E27FC236}">
                  <a16:creationId xmlns:a16="http://schemas.microsoft.com/office/drawing/2014/main" id="{F86B0F31-D027-3A32-4C3B-B1793A811783}"/>
                </a:ext>
              </a:extLst>
            </p:cNvPr>
            <p:cNvGrpSpPr/>
            <p:nvPr/>
          </p:nvGrpSpPr>
          <p:grpSpPr>
            <a:xfrm>
              <a:off x="3490838" y="3188740"/>
              <a:ext cx="907709" cy="659507"/>
              <a:chOff x="0" y="-28575"/>
              <a:chExt cx="380382" cy="264256"/>
            </a:xfrm>
          </p:grpSpPr>
          <p:sp>
            <p:nvSpPr>
              <p:cNvPr id="358" name="Freeform 237">
                <a:extLst>
                  <a:ext uri="{FF2B5EF4-FFF2-40B4-BE49-F238E27FC236}">
                    <a16:creationId xmlns:a16="http://schemas.microsoft.com/office/drawing/2014/main" id="{3E079DFE-4E05-B994-7FB5-691BAD19EED3}"/>
                  </a:ext>
                </a:extLst>
              </p:cNvPr>
              <p:cNvSpPr/>
              <p:nvPr/>
            </p:nvSpPr>
            <p:spPr>
              <a:xfrm>
                <a:off x="173321" y="26184"/>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6">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59" name="TextBox 238">
                <a:extLst>
                  <a:ext uri="{FF2B5EF4-FFF2-40B4-BE49-F238E27FC236}">
                    <a16:creationId xmlns:a16="http://schemas.microsoft.com/office/drawing/2014/main" id="{32187976-E0A3-B8FE-BB51-A697B9062833}"/>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171" name="Freeform 171"/>
            <p:cNvSpPr/>
            <p:nvPr/>
          </p:nvSpPr>
          <p:spPr>
            <a:xfrm>
              <a:off x="3960250" y="3382257"/>
              <a:ext cx="389837" cy="401609"/>
            </a:xfrm>
            <a:custGeom>
              <a:avLst/>
              <a:gdLst/>
              <a:ahLst/>
              <a:cxnLst/>
              <a:rect l="l" t="t" r="r" b="b"/>
              <a:pathLst>
                <a:path w="804502" h="804502">
                  <a:moveTo>
                    <a:pt x="0" y="0"/>
                  </a:moveTo>
                  <a:lnTo>
                    <a:pt x="804502" y="0"/>
                  </a:lnTo>
                  <a:lnTo>
                    <a:pt x="804502" y="804502"/>
                  </a:lnTo>
                  <a:lnTo>
                    <a:pt x="0" y="8045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578">
                <a:solidFill>
                  <a:srgbClr val="000E2F"/>
                </a:solidFill>
              </a:endParaRPr>
            </a:p>
          </p:txBody>
        </p:sp>
        <p:grpSp>
          <p:nvGrpSpPr>
            <p:cNvPr id="275" name="Group 124">
              <a:extLst>
                <a:ext uri="{FF2B5EF4-FFF2-40B4-BE49-F238E27FC236}">
                  <a16:creationId xmlns:a16="http://schemas.microsoft.com/office/drawing/2014/main" id="{AF27D616-13B8-0665-AEE7-B340E18BC7CF}"/>
                </a:ext>
              </a:extLst>
            </p:cNvPr>
            <p:cNvGrpSpPr/>
            <p:nvPr/>
          </p:nvGrpSpPr>
          <p:grpSpPr>
            <a:xfrm>
              <a:off x="1508057" y="2844985"/>
              <a:ext cx="2429721" cy="361113"/>
              <a:chOff x="0" y="-241102"/>
              <a:chExt cx="6282910" cy="933790"/>
            </a:xfrm>
          </p:grpSpPr>
          <p:grpSp>
            <p:nvGrpSpPr>
              <p:cNvPr id="276" name="Group 125">
                <a:extLst>
                  <a:ext uri="{FF2B5EF4-FFF2-40B4-BE49-F238E27FC236}">
                    <a16:creationId xmlns:a16="http://schemas.microsoft.com/office/drawing/2014/main" id="{D38B6049-9CBA-BF6E-CB29-21708F315463}"/>
                  </a:ext>
                </a:extLst>
              </p:cNvPr>
              <p:cNvGrpSpPr/>
              <p:nvPr/>
            </p:nvGrpSpPr>
            <p:grpSpPr>
              <a:xfrm>
                <a:off x="0" y="-241102"/>
                <a:ext cx="6282910" cy="933790"/>
                <a:chOff x="0" y="-47625"/>
                <a:chExt cx="1241069" cy="184452"/>
              </a:xfrm>
            </p:grpSpPr>
            <p:sp>
              <p:nvSpPr>
                <p:cNvPr id="278" name="Freeform 126">
                  <a:extLst>
                    <a:ext uri="{FF2B5EF4-FFF2-40B4-BE49-F238E27FC236}">
                      <a16:creationId xmlns:a16="http://schemas.microsoft.com/office/drawing/2014/main" id="{7342B720-92B0-A7EA-31F7-EA4769D0E35C}"/>
                    </a:ext>
                  </a:extLst>
                </p:cNvPr>
                <p:cNvSpPr/>
                <p:nvPr/>
              </p:nvSpPr>
              <p:spPr>
                <a:xfrm>
                  <a:off x="0" y="0"/>
                  <a:ext cx="1241069" cy="136827"/>
                </a:xfrm>
                <a:custGeom>
                  <a:avLst/>
                  <a:gdLst/>
                  <a:ahLst/>
                  <a:cxnLst/>
                  <a:rect l="l" t="t" r="r" b="b"/>
                  <a:pathLst>
                    <a:path w="1031180" h="136827">
                      <a:moveTo>
                        <a:pt x="0" y="0"/>
                      </a:moveTo>
                      <a:lnTo>
                        <a:pt x="1031180" y="0"/>
                      </a:lnTo>
                      <a:lnTo>
                        <a:pt x="1031180" y="136827"/>
                      </a:lnTo>
                      <a:lnTo>
                        <a:pt x="0" y="136827"/>
                      </a:lnTo>
                      <a:close/>
                    </a:path>
                  </a:pathLst>
                </a:custGeom>
                <a:solidFill>
                  <a:srgbClr val="000000">
                    <a:alpha val="0"/>
                  </a:srgbClr>
                </a:solidFill>
                <a:ln w="38100" cap="sq">
                  <a:solidFill>
                    <a:srgbClr val="000E2F"/>
                  </a:solidFill>
                  <a:prstDash val="solid"/>
                  <a:miter/>
                </a:ln>
              </p:spPr>
              <p:txBody>
                <a:bodyPr/>
                <a:lstStyle/>
                <a:p>
                  <a:pPr algn="ctr"/>
                  <a:endParaRPr lang="en-US" sz="578">
                    <a:solidFill>
                      <a:srgbClr val="000E2F"/>
                    </a:solidFill>
                  </a:endParaRPr>
                </a:p>
              </p:txBody>
            </p:sp>
            <p:sp>
              <p:nvSpPr>
                <p:cNvPr id="279" name="TextBox 127">
                  <a:extLst>
                    <a:ext uri="{FF2B5EF4-FFF2-40B4-BE49-F238E27FC236}">
                      <a16:creationId xmlns:a16="http://schemas.microsoft.com/office/drawing/2014/main" id="{40DF4F8B-EBAE-475B-C6A0-FF602721D87A}"/>
                    </a:ext>
                  </a:extLst>
                </p:cNvPr>
                <p:cNvSpPr txBox="1"/>
                <p:nvPr/>
              </p:nvSpPr>
              <p:spPr>
                <a:xfrm>
                  <a:off x="0" y="-47625"/>
                  <a:ext cx="1031180" cy="184452"/>
                </a:xfrm>
                <a:prstGeom prst="rect">
                  <a:avLst/>
                </a:prstGeom>
              </p:spPr>
              <p:txBody>
                <a:bodyPr lIns="26193" tIns="26193" rIns="26193" bIns="26193" rtlCol="0" anchor="ctr"/>
                <a:lstStyle/>
                <a:p>
                  <a:pPr algn="ctr">
                    <a:lnSpc>
                      <a:spcPts val="1553"/>
                    </a:lnSpc>
                  </a:pPr>
                  <a:endParaRPr sz="578">
                    <a:solidFill>
                      <a:srgbClr val="000E2F"/>
                    </a:solidFill>
                  </a:endParaRPr>
                </a:p>
              </p:txBody>
            </p:sp>
          </p:grpSp>
          <p:sp>
            <p:nvSpPr>
              <p:cNvPr id="277" name="TextBox 128">
                <a:extLst>
                  <a:ext uri="{FF2B5EF4-FFF2-40B4-BE49-F238E27FC236}">
                    <a16:creationId xmlns:a16="http://schemas.microsoft.com/office/drawing/2014/main" id="{8A09A956-E267-EE9D-4DFC-0EB92833E50E}"/>
                  </a:ext>
                </a:extLst>
              </p:cNvPr>
              <p:cNvSpPr txBox="1"/>
              <p:nvPr/>
            </p:nvSpPr>
            <p:spPr>
              <a:xfrm>
                <a:off x="246828" y="123549"/>
                <a:ext cx="5992081" cy="464256"/>
              </a:xfrm>
              <a:prstGeom prst="rect">
                <a:avLst/>
              </a:prstGeom>
            </p:spPr>
            <p:txBody>
              <a:bodyPr wrap="square" lIns="0" tIns="0" rIns="0" bIns="0" rtlCol="0" anchor="t">
                <a:spAutoFit/>
              </a:bodyPr>
              <a:lstStyle/>
              <a:p>
                <a:pPr>
                  <a:lnSpc>
                    <a:spcPts val="1445"/>
                  </a:lnSpc>
                </a:pPr>
                <a:r>
                  <a:rPr lang="en-US" sz="1269" b="1">
                    <a:solidFill>
                      <a:srgbClr val="000E2F"/>
                    </a:solidFill>
                    <a:ea typeface="Canva Sans"/>
                    <a:cs typeface="Canva Sans"/>
                    <a:sym typeface="Canva Sans"/>
                  </a:rPr>
                  <a:t>Town Ability Model</a:t>
                </a:r>
              </a:p>
            </p:txBody>
          </p:sp>
        </p:grpSp>
        <p:grpSp>
          <p:nvGrpSpPr>
            <p:cNvPr id="342" name="Group 341">
              <a:extLst>
                <a:ext uri="{FF2B5EF4-FFF2-40B4-BE49-F238E27FC236}">
                  <a16:creationId xmlns:a16="http://schemas.microsoft.com/office/drawing/2014/main" id="{87590816-E1E1-5C22-49A5-4C34B5A99337}"/>
                </a:ext>
              </a:extLst>
            </p:cNvPr>
            <p:cNvGrpSpPr/>
            <p:nvPr/>
          </p:nvGrpSpPr>
          <p:grpSpPr>
            <a:xfrm>
              <a:off x="1690107" y="3267715"/>
              <a:ext cx="2066418" cy="594159"/>
              <a:chOff x="1123124" y="1283797"/>
              <a:chExt cx="1790896" cy="514938"/>
            </a:xfrm>
          </p:grpSpPr>
          <p:grpSp>
            <p:nvGrpSpPr>
              <p:cNvPr id="343" name="Group 231">
                <a:extLst>
                  <a:ext uri="{FF2B5EF4-FFF2-40B4-BE49-F238E27FC236}">
                    <a16:creationId xmlns:a16="http://schemas.microsoft.com/office/drawing/2014/main" id="{00D48DE6-ABCD-310A-280C-603F06709E76}"/>
                  </a:ext>
                </a:extLst>
              </p:cNvPr>
              <p:cNvGrpSpPr/>
              <p:nvPr/>
            </p:nvGrpSpPr>
            <p:grpSpPr>
              <a:xfrm>
                <a:off x="1124172" y="1345604"/>
                <a:ext cx="1789848" cy="446764"/>
                <a:chOff x="0" y="0"/>
                <a:chExt cx="855239" cy="209497"/>
              </a:xfrm>
            </p:grpSpPr>
            <p:sp>
              <p:nvSpPr>
                <p:cNvPr id="350" name="Freeform 232">
                  <a:extLst>
                    <a:ext uri="{FF2B5EF4-FFF2-40B4-BE49-F238E27FC236}">
                      <a16:creationId xmlns:a16="http://schemas.microsoft.com/office/drawing/2014/main" id="{5261C7BE-CA6F-D283-30EF-E3AF8742572E}"/>
                    </a:ext>
                  </a:extLst>
                </p:cNvPr>
                <p:cNvSpPr/>
                <p:nvPr/>
              </p:nvSpPr>
              <p:spPr>
                <a:xfrm>
                  <a:off x="0" y="0"/>
                  <a:ext cx="855239" cy="209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351" name="TextBox 233">
                  <a:extLst>
                    <a:ext uri="{FF2B5EF4-FFF2-40B4-BE49-F238E27FC236}">
                      <a16:creationId xmlns:a16="http://schemas.microsoft.com/office/drawing/2014/main" id="{770B71F9-FBC3-2A6E-46C1-A88669A560B5}"/>
                    </a:ext>
                  </a:extLst>
                </p:cNvPr>
                <p:cNvSpPr txBox="1"/>
                <p:nvPr/>
              </p:nvSpPr>
              <p:spPr>
                <a:xfrm>
                  <a:off x="0" y="-28575"/>
                  <a:ext cx="855239"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345" name="TextBox 235">
                <a:extLst>
                  <a:ext uri="{FF2B5EF4-FFF2-40B4-BE49-F238E27FC236}">
                    <a16:creationId xmlns:a16="http://schemas.microsoft.com/office/drawing/2014/main" id="{74339E4F-C4DB-2A10-9AD2-C29DAACBDAAB}"/>
                  </a:ext>
                </a:extLst>
              </p:cNvPr>
              <p:cNvSpPr txBox="1"/>
              <p:nvPr/>
            </p:nvSpPr>
            <p:spPr>
              <a:xfrm>
                <a:off x="1581419" y="1468285"/>
                <a:ext cx="1299881" cy="228341"/>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Raise community awareness</a:t>
                </a:r>
              </a:p>
            </p:txBody>
          </p:sp>
          <p:grpSp>
            <p:nvGrpSpPr>
              <p:cNvPr id="346" name="Group 236">
                <a:extLst>
                  <a:ext uri="{FF2B5EF4-FFF2-40B4-BE49-F238E27FC236}">
                    <a16:creationId xmlns:a16="http://schemas.microsoft.com/office/drawing/2014/main" id="{65A2BB24-ADA2-4B58-F1B7-F675C420CCFC}"/>
                  </a:ext>
                </a:extLst>
              </p:cNvPr>
              <p:cNvGrpSpPr/>
              <p:nvPr/>
            </p:nvGrpSpPr>
            <p:grpSpPr>
              <a:xfrm>
                <a:off x="1123124" y="1283797"/>
                <a:ext cx="429278" cy="514938"/>
                <a:chOff x="-507" y="-28575"/>
                <a:chExt cx="207568" cy="238072"/>
              </a:xfrm>
            </p:grpSpPr>
            <p:sp>
              <p:nvSpPr>
                <p:cNvPr id="348" name="Freeform 237">
                  <a:extLst>
                    <a:ext uri="{FF2B5EF4-FFF2-40B4-BE49-F238E27FC236}">
                      <a16:creationId xmlns:a16="http://schemas.microsoft.com/office/drawing/2014/main" id="{768B57E7-4E08-6267-1980-AECCFB7D2F2A}"/>
                    </a:ext>
                  </a:extLst>
                </p:cNvPr>
                <p:cNvSpPr/>
                <p:nvPr/>
              </p:nvSpPr>
              <p:spPr>
                <a:xfrm>
                  <a:off x="-507" y="-1472"/>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6">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49" name="TextBox 238">
                  <a:extLst>
                    <a:ext uri="{FF2B5EF4-FFF2-40B4-BE49-F238E27FC236}">
                      <a16:creationId xmlns:a16="http://schemas.microsoft.com/office/drawing/2014/main" id="{A70FA49B-78DF-2B34-A536-E38AADFCAC53}"/>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grpSp>
        <p:sp>
          <p:nvSpPr>
            <p:cNvPr id="181" name="Freeform 181"/>
            <p:cNvSpPr/>
            <p:nvPr/>
          </p:nvSpPr>
          <p:spPr>
            <a:xfrm>
              <a:off x="1797047" y="3399166"/>
              <a:ext cx="335262" cy="387533"/>
            </a:xfrm>
            <a:custGeom>
              <a:avLst/>
              <a:gdLst/>
              <a:ahLst/>
              <a:cxnLst/>
              <a:rect l="l" t="t" r="r" b="b"/>
              <a:pathLst>
                <a:path w="632914" h="793623">
                  <a:moveTo>
                    <a:pt x="0" y="0"/>
                  </a:moveTo>
                  <a:lnTo>
                    <a:pt x="632915" y="0"/>
                  </a:lnTo>
                  <a:lnTo>
                    <a:pt x="632915" y="793623"/>
                  </a:lnTo>
                  <a:lnTo>
                    <a:pt x="0" y="7936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578">
                <a:solidFill>
                  <a:srgbClr val="000E2F"/>
                </a:solidFill>
              </a:endParaRPr>
            </a:p>
          </p:txBody>
        </p:sp>
        <p:sp>
          <p:nvSpPr>
            <p:cNvPr id="361" name="Freeform 232">
              <a:extLst>
                <a:ext uri="{FF2B5EF4-FFF2-40B4-BE49-F238E27FC236}">
                  <a16:creationId xmlns:a16="http://schemas.microsoft.com/office/drawing/2014/main" id="{14BCF574-2ADC-49C8-BB09-EC2855EBAFAD}"/>
                </a:ext>
              </a:extLst>
            </p:cNvPr>
            <p:cNvSpPr/>
            <p:nvPr/>
          </p:nvSpPr>
          <p:spPr>
            <a:xfrm>
              <a:off x="6093790" y="3346377"/>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grpSp>
          <p:nvGrpSpPr>
            <p:cNvPr id="362" name="Group 236">
              <a:extLst>
                <a:ext uri="{FF2B5EF4-FFF2-40B4-BE49-F238E27FC236}">
                  <a16:creationId xmlns:a16="http://schemas.microsoft.com/office/drawing/2014/main" id="{10BD24A0-A189-6EF2-585A-8E47698447CE}"/>
                </a:ext>
              </a:extLst>
            </p:cNvPr>
            <p:cNvGrpSpPr/>
            <p:nvPr/>
          </p:nvGrpSpPr>
          <p:grpSpPr>
            <a:xfrm>
              <a:off x="6104750" y="3290567"/>
              <a:ext cx="502282" cy="571307"/>
              <a:chOff x="-3424" y="-28575"/>
              <a:chExt cx="210485" cy="238072"/>
            </a:xfrm>
          </p:grpSpPr>
          <p:sp>
            <p:nvSpPr>
              <p:cNvPr id="366" name="Freeform 237">
                <a:extLst>
                  <a:ext uri="{FF2B5EF4-FFF2-40B4-BE49-F238E27FC236}">
                    <a16:creationId xmlns:a16="http://schemas.microsoft.com/office/drawing/2014/main" id="{0B3618E5-9B4E-CB5C-1030-51BA2669A209}"/>
                  </a:ext>
                </a:extLst>
              </p:cNvPr>
              <p:cNvSpPr/>
              <p:nvPr/>
            </p:nvSpPr>
            <p:spPr>
              <a:xfrm>
                <a:off x="-3424" y="-1473"/>
                <a:ext cx="207061" cy="210970"/>
              </a:xfrm>
              <a:custGeom>
                <a:avLst/>
                <a:gdLst/>
                <a:ahLst/>
                <a:cxnLst/>
                <a:rect l="l" t="t" r="r" b="b"/>
                <a:pathLst>
                  <a:path w="207061" h="209497">
                    <a:moveTo>
                      <a:pt x="0" y="0"/>
                    </a:moveTo>
                    <a:lnTo>
                      <a:pt x="207061" y="0"/>
                    </a:lnTo>
                    <a:lnTo>
                      <a:pt x="207061" y="209497"/>
                    </a:lnTo>
                    <a:lnTo>
                      <a:pt x="0" y="209497"/>
                    </a:lnTo>
                    <a:close/>
                  </a:path>
                </a:pathLst>
              </a:custGeom>
              <a:solidFill>
                <a:schemeClr val="accent6">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67" name="TextBox 238">
                <a:extLst>
                  <a:ext uri="{FF2B5EF4-FFF2-40B4-BE49-F238E27FC236}">
                    <a16:creationId xmlns:a16="http://schemas.microsoft.com/office/drawing/2014/main" id="{84F3F1A5-2A5F-C9CD-8897-817D49DA009A}"/>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363" name="TextBox 235">
              <a:extLst>
                <a:ext uri="{FF2B5EF4-FFF2-40B4-BE49-F238E27FC236}">
                  <a16:creationId xmlns:a16="http://schemas.microsoft.com/office/drawing/2014/main" id="{72C99386-1EA5-B2DB-D151-257E3ACF32D2}"/>
                </a:ext>
              </a:extLst>
            </p:cNvPr>
            <p:cNvSpPr txBox="1"/>
            <p:nvPr/>
          </p:nvSpPr>
          <p:spPr>
            <a:xfrm>
              <a:off x="6638708" y="3442616"/>
              <a:ext cx="1499863" cy="263470"/>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Identify community members as a resource</a:t>
              </a:r>
            </a:p>
          </p:txBody>
        </p:sp>
        <p:sp>
          <p:nvSpPr>
            <p:cNvPr id="161" name="Freeform 161"/>
            <p:cNvSpPr/>
            <p:nvPr/>
          </p:nvSpPr>
          <p:spPr>
            <a:xfrm>
              <a:off x="6180577" y="3403825"/>
              <a:ext cx="350628" cy="404858"/>
            </a:xfrm>
            <a:custGeom>
              <a:avLst/>
              <a:gdLst/>
              <a:ahLst/>
              <a:cxnLst/>
              <a:rect l="l" t="t" r="r" b="b"/>
              <a:pathLst>
                <a:path w="655216" h="791802">
                  <a:moveTo>
                    <a:pt x="0" y="0"/>
                  </a:moveTo>
                  <a:lnTo>
                    <a:pt x="655217" y="0"/>
                  </a:lnTo>
                  <a:lnTo>
                    <a:pt x="655217" y="791802"/>
                  </a:lnTo>
                  <a:lnTo>
                    <a:pt x="0" y="7918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578">
                <a:solidFill>
                  <a:srgbClr val="000E2F"/>
                </a:solidFill>
              </a:endParaRPr>
            </a:p>
          </p:txBody>
        </p:sp>
        <p:sp>
          <p:nvSpPr>
            <p:cNvPr id="369" name="Freeform 232">
              <a:extLst>
                <a:ext uri="{FF2B5EF4-FFF2-40B4-BE49-F238E27FC236}">
                  <a16:creationId xmlns:a16="http://schemas.microsoft.com/office/drawing/2014/main" id="{0370A131-33F8-1A11-C939-78839852C01E}"/>
                </a:ext>
              </a:extLst>
            </p:cNvPr>
            <p:cNvSpPr/>
            <p:nvPr/>
          </p:nvSpPr>
          <p:spPr>
            <a:xfrm>
              <a:off x="1691316" y="3987495"/>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grpSp>
          <p:nvGrpSpPr>
            <p:cNvPr id="370" name="Group 236">
              <a:extLst>
                <a:ext uri="{FF2B5EF4-FFF2-40B4-BE49-F238E27FC236}">
                  <a16:creationId xmlns:a16="http://schemas.microsoft.com/office/drawing/2014/main" id="{96432D38-3C36-8F30-2F55-7FFF74D33292}"/>
                </a:ext>
              </a:extLst>
            </p:cNvPr>
            <p:cNvGrpSpPr/>
            <p:nvPr/>
          </p:nvGrpSpPr>
          <p:grpSpPr>
            <a:xfrm>
              <a:off x="1679641" y="3925261"/>
              <a:ext cx="509136" cy="594159"/>
              <a:chOff x="0" y="-28575"/>
              <a:chExt cx="213357" cy="238072"/>
            </a:xfrm>
          </p:grpSpPr>
          <p:sp>
            <p:nvSpPr>
              <p:cNvPr id="374" name="Freeform 237">
                <a:extLst>
                  <a:ext uri="{FF2B5EF4-FFF2-40B4-BE49-F238E27FC236}">
                    <a16:creationId xmlns:a16="http://schemas.microsoft.com/office/drawing/2014/main" id="{3C8CA16F-4B20-C65D-2514-CE7AA71F3CC8}"/>
                  </a:ext>
                </a:extLst>
              </p:cNvPr>
              <p:cNvSpPr/>
              <p:nvPr/>
            </p:nvSpPr>
            <p:spPr>
              <a:xfrm>
                <a:off x="6296" y="-5815"/>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6">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75" name="TextBox 238">
                <a:extLst>
                  <a:ext uri="{FF2B5EF4-FFF2-40B4-BE49-F238E27FC236}">
                    <a16:creationId xmlns:a16="http://schemas.microsoft.com/office/drawing/2014/main" id="{B7FB8956-F1CF-94EA-ADBD-E66B897F2990}"/>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371" name="TextBox 235">
              <a:extLst>
                <a:ext uri="{FF2B5EF4-FFF2-40B4-BE49-F238E27FC236}">
                  <a16:creationId xmlns:a16="http://schemas.microsoft.com/office/drawing/2014/main" id="{024D35D3-3E78-E677-45D8-F02C85CA270D}"/>
                </a:ext>
              </a:extLst>
            </p:cNvPr>
            <p:cNvSpPr txBox="1"/>
            <p:nvPr/>
          </p:nvSpPr>
          <p:spPr>
            <a:xfrm>
              <a:off x="2211292" y="4194505"/>
              <a:ext cx="1499863" cy="137153"/>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Allocate local funds</a:t>
              </a:r>
            </a:p>
          </p:txBody>
        </p:sp>
        <p:sp>
          <p:nvSpPr>
            <p:cNvPr id="151" name="Freeform 151"/>
            <p:cNvSpPr/>
            <p:nvPr/>
          </p:nvSpPr>
          <p:spPr>
            <a:xfrm>
              <a:off x="1739851" y="4069158"/>
              <a:ext cx="382378" cy="329326"/>
            </a:xfrm>
            <a:custGeom>
              <a:avLst/>
              <a:gdLst/>
              <a:ahLst/>
              <a:cxnLst/>
              <a:rect l="l" t="t" r="r" b="b"/>
              <a:pathLst>
                <a:path w="822507" h="661766">
                  <a:moveTo>
                    <a:pt x="0" y="0"/>
                  </a:moveTo>
                  <a:lnTo>
                    <a:pt x="822507" y="0"/>
                  </a:lnTo>
                  <a:lnTo>
                    <a:pt x="822507" y="661765"/>
                  </a:lnTo>
                  <a:lnTo>
                    <a:pt x="0" y="6617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578">
                <a:solidFill>
                  <a:srgbClr val="000E2F"/>
                </a:solidFill>
              </a:endParaRPr>
            </a:p>
          </p:txBody>
        </p:sp>
        <p:sp>
          <p:nvSpPr>
            <p:cNvPr id="378" name="Freeform 232">
              <a:extLst>
                <a:ext uri="{FF2B5EF4-FFF2-40B4-BE49-F238E27FC236}">
                  <a16:creationId xmlns:a16="http://schemas.microsoft.com/office/drawing/2014/main" id="{D36AB43A-D217-AD11-C010-89129089DEE0}"/>
                </a:ext>
              </a:extLst>
            </p:cNvPr>
            <p:cNvSpPr/>
            <p:nvPr/>
          </p:nvSpPr>
          <p:spPr>
            <a:xfrm>
              <a:off x="3894643" y="3991533"/>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380" name="TextBox 235">
              <a:extLst>
                <a:ext uri="{FF2B5EF4-FFF2-40B4-BE49-F238E27FC236}">
                  <a16:creationId xmlns:a16="http://schemas.microsoft.com/office/drawing/2014/main" id="{B86FF3C1-BE1E-772E-A29C-7C340CDBAAD3}"/>
                </a:ext>
              </a:extLst>
            </p:cNvPr>
            <p:cNvSpPr txBox="1"/>
            <p:nvPr/>
          </p:nvSpPr>
          <p:spPr>
            <a:xfrm>
              <a:off x="4440939" y="4137676"/>
              <a:ext cx="1499863" cy="263470"/>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Secure support from local policy makers</a:t>
              </a:r>
            </a:p>
          </p:txBody>
        </p:sp>
        <p:grpSp>
          <p:nvGrpSpPr>
            <p:cNvPr id="381" name="Group 236">
              <a:extLst>
                <a:ext uri="{FF2B5EF4-FFF2-40B4-BE49-F238E27FC236}">
                  <a16:creationId xmlns:a16="http://schemas.microsoft.com/office/drawing/2014/main" id="{ED393F63-8689-23F6-38B5-F37D0FBAF28E}"/>
                </a:ext>
              </a:extLst>
            </p:cNvPr>
            <p:cNvGrpSpPr/>
            <p:nvPr/>
          </p:nvGrpSpPr>
          <p:grpSpPr>
            <a:xfrm>
              <a:off x="3900944" y="3922086"/>
              <a:ext cx="496607" cy="594159"/>
              <a:chOff x="0" y="-28575"/>
              <a:chExt cx="208107" cy="238072"/>
            </a:xfrm>
          </p:grpSpPr>
          <p:sp>
            <p:nvSpPr>
              <p:cNvPr id="382" name="Freeform 237">
                <a:extLst>
                  <a:ext uri="{FF2B5EF4-FFF2-40B4-BE49-F238E27FC236}">
                    <a16:creationId xmlns:a16="http://schemas.microsoft.com/office/drawing/2014/main" id="{ED78493C-DF98-56AC-565D-95BF084ACE1D}"/>
                  </a:ext>
                </a:extLst>
              </p:cNvPr>
              <p:cNvSpPr/>
              <p:nvPr/>
            </p:nvSpPr>
            <p:spPr>
              <a:xfrm>
                <a:off x="1046" y="-2221"/>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6">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383" name="TextBox 238">
                <a:extLst>
                  <a:ext uri="{FF2B5EF4-FFF2-40B4-BE49-F238E27FC236}">
                    <a16:creationId xmlns:a16="http://schemas.microsoft.com/office/drawing/2014/main" id="{409FE0DD-39E1-8CFD-FE74-7B4B0DDEEFF0}"/>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141" name="Freeform 141"/>
            <p:cNvSpPr/>
            <p:nvPr/>
          </p:nvSpPr>
          <p:spPr>
            <a:xfrm>
              <a:off x="3934388" y="4083578"/>
              <a:ext cx="401519" cy="337353"/>
            </a:xfrm>
            <a:custGeom>
              <a:avLst/>
              <a:gdLst/>
              <a:ahLst/>
              <a:cxnLst/>
              <a:rect l="l" t="t" r="r" b="b"/>
              <a:pathLst>
                <a:path w="838409" h="759808">
                  <a:moveTo>
                    <a:pt x="0" y="0"/>
                  </a:moveTo>
                  <a:lnTo>
                    <a:pt x="838409" y="0"/>
                  </a:lnTo>
                  <a:lnTo>
                    <a:pt x="838409" y="759808"/>
                  </a:lnTo>
                  <a:lnTo>
                    <a:pt x="0" y="75980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sz="578">
                <a:solidFill>
                  <a:srgbClr val="000E2F"/>
                </a:solidFill>
              </a:endParaRPr>
            </a:p>
          </p:txBody>
        </p:sp>
      </p:grpSp>
      <p:grpSp>
        <p:nvGrpSpPr>
          <p:cNvPr id="20" name="Group 19">
            <a:extLst>
              <a:ext uri="{FF2B5EF4-FFF2-40B4-BE49-F238E27FC236}">
                <a16:creationId xmlns:a16="http://schemas.microsoft.com/office/drawing/2014/main" id="{1580AA02-1AD1-2B25-DC93-37C351CAED80}"/>
              </a:ext>
            </a:extLst>
          </p:cNvPr>
          <p:cNvGrpSpPr/>
          <p:nvPr/>
        </p:nvGrpSpPr>
        <p:grpSpPr>
          <a:xfrm>
            <a:off x="1501362" y="2838619"/>
            <a:ext cx="6840009" cy="1835886"/>
            <a:chOff x="1502182" y="4648855"/>
            <a:chExt cx="6840009" cy="1835886"/>
          </a:xfrm>
        </p:grpSpPr>
        <p:grpSp>
          <p:nvGrpSpPr>
            <p:cNvPr id="19" name="Group 18">
              <a:extLst>
                <a:ext uri="{FF2B5EF4-FFF2-40B4-BE49-F238E27FC236}">
                  <a16:creationId xmlns:a16="http://schemas.microsoft.com/office/drawing/2014/main" id="{8AE73903-DBB3-BED7-130C-F29A6AC3EB10}"/>
                </a:ext>
              </a:extLst>
            </p:cNvPr>
            <p:cNvGrpSpPr/>
            <p:nvPr/>
          </p:nvGrpSpPr>
          <p:grpSpPr>
            <a:xfrm>
              <a:off x="1502182" y="4648855"/>
              <a:ext cx="6792298" cy="1835886"/>
              <a:chOff x="1502182" y="4648855"/>
              <a:chExt cx="6792298" cy="1835886"/>
            </a:xfrm>
          </p:grpSpPr>
          <p:grpSp>
            <p:nvGrpSpPr>
              <p:cNvPr id="296" name="Group 187">
                <a:extLst>
                  <a:ext uri="{FF2B5EF4-FFF2-40B4-BE49-F238E27FC236}">
                    <a16:creationId xmlns:a16="http://schemas.microsoft.com/office/drawing/2014/main" id="{0A0C6304-2738-2502-9BAA-7C670D9230BC}"/>
                  </a:ext>
                </a:extLst>
              </p:cNvPr>
              <p:cNvGrpSpPr/>
              <p:nvPr/>
            </p:nvGrpSpPr>
            <p:grpSpPr>
              <a:xfrm>
                <a:off x="1503940" y="4648855"/>
                <a:ext cx="6790540" cy="1835886"/>
                <a:chOff x="0" y="-47625"/>
                <a:chExt cx="2721708" cy="753020"/>
              </a:xfrm>
            </p:grpSpPr>
            <p:sp>
              <p:nvSpPr>
                <p:cNvPr id="297" name="Freeform 188">
                  <a:extLst>
                    <a:ext uri="{FF2B5EF4-FFF2-40B4-BE49-F238E27FC236}">
                      <a16:creationId xmlns:a16="http://schemas.microsoft.com/office/drawing/2014/main" id="{56791B52-294B-4235-357B-04FF11DBFB36}"/>
                    </a:ext>
                  </a:extLst>
                </p:cNvPr>
                <p:cNvSpPr/>
                <p:nvPr/>
              </p:nvSpPr>
              <p:spPr>
                <a:xfrm>
                  <a:off x="0" y="0"/>
                  <a:ext cx="2721708" cy="705395"/>
                </a:xfrm>
                <a:custGeom>
                  <a:avLst/>
                  <a:gdLst/>
                  <a:ahLst/>
                  <a:cxnLst/>
                  <a:rect l="l" t="t" r="r" b="b"/>
                  <a:pathLst>
                    <a:path w="2721708" h="680194">
                      <a:moveTo>
                        <a:pt x="0" y="0"/>
                      </a:moveTo>
                      <a:lnTo>
                        <a:pt x="2721708" y="0"/>
                      </a:lnTo>
                      <a:lnTo>
                        <a:pt x="2721708" y="680194"/>
                      </a:lnTo>
                      <a:lnTo>
                        <a:pt x="0" y="680194"/>
                      </a:lnTo>
                      <a:close/>
                    </a:path>
                  </a:pathLst>
                </a:custGeom>
                <a:solidFill>
                  <a:srgbClr val="000000">
                    <a:alpha val="0"/>
                  </a:srgbClr>
                </a:solidFill>
                <a:ln w="38100" cap="sq">
                  <a:solidFill>
                    <a:srgbClr val="000E2F"/>
                  </a:solidFill>
                  <a:prstDash val="solid"/>
                  <a:miter/>
                </a:ln>
              </p:spPr>
              <p:txBody>
                <a:bodyPr/>
                <a:lstStyle/>
                <a:p>
                  <a:endParaRPr lang="en-US" sz="578">
                    <a:solidFill>
                      <a:srgbClr val="000E2F"/>
                    </a:solidFill>
                  </a:endParaRPr>
                </a:p>
              </p:txBody>
            </p:sp>
            <p:sp>
              <p:nvSpPr>
                <p:cNvPr id="298" name="TextBox 189">
                  <a:extLst>
                    <a:ext uri="{FF2B5EF4-FFF2-40B4-BE49-F238E27FC236}">
                      <a16:creationId xmlns:a16="http://schemas.microsoft.com/office/drawing/2014/main" id="{25C98B8F-006E-ACED-EB19-1880CE93A376}"/>
                    </a:ext>
                  </a:extLst>
                </p:cNvPr>
                <p:cNvSpPr txBox="1"/>
                <p:nvPr/>
              </p:nvSpPr>
              <p:spPr>
                <a:xfrm>
                  <a:off x="0" y="-47625"/>
                  <a:ext cx="2721708" cy="727819"/>
                </a:xfrm>
                <a:prstGeom prst="rect">
                  <a:avLst/>
                </a:prstGeom>
              </p:spPr>
              <p:txBody>
                <a:bodyPr lIns="26193" tIns="26193" rIns="26193" bIns="26193" rtlCol="0" anchor="ctr"/>
                <a:lstStyle/>
                <a:p>
                  <a:pPr algn="ctr">
                    <a:lnSpc>
                      <a:spcPts val="1553"/>
                    </a:lnSpc>
                  </a:pPr>
                  <a:endParaRPr sz="578">
                    <a:solidFill>
                      <a:srgbClr val="000E2F"/>
                    </a:solidFill>
                  </a:endParaRPr>
                </a:p>
              </p:txBody>
            </p:sp>
          </p:grpSp>
          <p:grpSp>
            <p:nvGrpSpPr>
              <p:cNvPr id="124" name="Group 124"/>
              <p:cNvGrpSpPr/>
              <p:nvPr/>
            </p:nvGrpSpPr>
            <p:grpSpPr>
              <a:xfrm>
                <a:off x="1502182" y="4667710"/>
                <a:ext cx="2443257" cy="370319"/>
                <a:chOff x="0" y="-241102"/>
                <a:chExt cx="6317912" cy="957594"/>
              </a:xfrm>
            </p:grpSpPr>
            <p:grpSp>
              <p:nvGrpSpPr>
                <p:cNvPr id="125" name="Group 125"/>
                <p:cNvGrpSpPr/>
                <p:nvPr/>
              </p:nvGrpSpPr>
              <p:grpSpPr>
                <a:xfrm>
                  <a:off x="0" y="-241102"/>
                  <a:ext cx="6317912" cy="957594"/>
                  <a:chOff x="0" y="-47625"/>
                  <a:chExt cx="1247983" cy="189154"/>
                </a:xfrm>
              </p:grpSpPr>
              <p:sp>
                <p:nvSpPr>
                  <p:cNvPr id="126" name="Freeform 126"/>
                  <p:cNvSpPr/>
                  <p:nvPr/>
                </p:nvSpPr>
                <p:spPr>
                  <a:xfrm>
                    <a:off x="6914" y="4702"/>
                    <a:ext cx="1241069" cy="136827"/>
                  </a:xfrm>
                  <a:custGeom>
                    <a:avLst/>
                    <a:gdLst/>
                    <a:ahLst/>
                    <a:cxnLst/>
                    <a:rect l="l" t="t" r="r" b="b"/>
                    <a:pathLst>
                      <a:path w="1031180" h="136827">
                        <a:moveTo>
                          <a:pt x="0" y="0"/>
                        </a:moveTo>
                        <a:lnTo>
                          <a:pt x="1031180" y="0"/>
                        </a:lnTo>
                        <a:lnTo>
                          <a:pt x="1031180" y="136827"/>
                        </a:lnTo>
                        <a:lnTo>
                          <a:pt x="0" y="136827"/>
                        </a:lnTo>
                        <a:close/>
                      </a:path>
                    </a:pathLst>
                  </a:custGeom>
                  <a:solidFill>
                    <a:srgbClr val="000000">
                      <a:alpha val="0"/>
                    </a:srgbClr>
                  </a:solidFill>
                  <a:ln w="38100" cap="sq">
                    <a:solidFill>
                      <a:srgbClr val="000E2F"/>
                    </a:solidFill>
                    <a:prstDash val="solid"/>
                    <a:miter/>
                  </a:ln>
                </p:spPr>
                <p:txBody>
                  <a:bodyPr/>
                  <a:lstStyle/>
                  <a:p>
                    <a:endParaRPr lang="en-US" sz="578">
                      <a:solidFill>
                        <a:srgbClr val="000E2F"/>
                      </a:solidFill>
                    </a:endParaRPr>
                  </a:p>
                </p:txBody>
              </p:sp>
              <p:sp>
                <p:nvSpPr>
                  <p:cNvPr id="127" name="TextBox 127"/>
                  <p:cNvSpPr txBox="1"/>
                  <p:nvPr/>
                </p:nvSpPr>
                <p:spPr>
                  <a:xfrm>
                    <a:off x="0" y="-47625"/>
                    <a:ext cx="1031180" cy="184452"/>
                  </a:xfrm>
                  <a:prstGeom prst="rect">
                    <a:avLst/>
                  </a:prstGeom>
                </p:spPr>
                <p:txBody>
                  <a:bodyPr lIns="26193" tIns="26193" rIns="26193" bIns="26193" rtlCol="0" anchor="ctr"/>
                  <a:lstStyle/>
                  <a:p>
                    <a:pPr algn="ctr">
                      <a:lnSpc>
                        <a:spcPts val="1553"/>
                      </a:lnSpc>
                    </a:pPr>
                    <a:endParaRPr sz="578">
                      <a:solidFill>
                        <a:srgbClr val="000E2F"/>
                      </a:solidFill>
                    </a:endParaRPr>
                  </a:p>
                </p:txBody>
              </p:sp>
            </p:grpSp>
            <p:sp>
              <p:nvSpPr>
                <p:cNvPr id="128" name="TextBox 128"/>
                <p:cNvSpPr txBox="1"/>
                <p:nvPr/>
              </p:nvSpPr>
              <p:spPr>
                <a:xfrm>
                  <a:off x="290826" y="97620"/>
                  <a:ext cx="5992081" cy="464256"/>
                </a:xfrm>
                <a:prstGeom prst="rect">
                  <a:avLst/>
                </a:prstGeom>
              </p:spPr>
              <p:txBody>
                <a:bodyPr wrap="square" lIns="0" tIns="0" rIns="0" bIns="0" rtlCol="0" anchor="t">
                  <a:spAutoFit/>
                </a:bodyPr>
                <a:lstStyle/>
                <a:p>
                  <a:pPr>
                    <a:lnSpc>
                      <a:spcPts val="1445"/>
                    </a:lnSpc>
                  </a:pPr>
                  <a:r>
                    <a:rPr lang="en-US" sz="1269" b="1">
                      <a:solidFill>
                        <a:srgbClr val="000E2F"/>
                      </a:solidFill>
                      <a:ea typeface="Canva Sans"/>
                      <a:cs typeface="Canva Sans"/>
                      <a:sym typeface="Canva Sans"/>
                    </a:rPr>
                    <a:t>Barriers &amp; Facilitators Model</a:t>
                  </a:r>
                </a:p>
              </p:txBody>
            </p:sp>
          </p:grpSp>
        </p:grpSp>
        <p:grpSp>
          <p:nvGrpSpPr>
            <p:cNvPr id="18" name="Group 17">
              <a:extLst>
                <a:ext uri="{FF2B5EF4-FFF2-40B4-BE49-F238E27FC236}">
                  <a16:creationId xmlns:a16="http://schemas.microsoft.com/office/drawing/2014/main" id="{43255E47-FE6E-3491-4488-6F5E5240F966}"/>
                </a:ext>
              </a:extLst>
            </p:cNvPr>
            <p:cNvGrpSpPr/>
            <p:nvPr/>
          </p:nvGrpSpPr>
          <p:grpSpPr>
            <a:xfrm>
              <a:off x="1675660" y="5072696"/>
              <a:ext cx="6666531" cy="1245816"/>
              <a:chOff x="1675660" y="5072696"/>
              <a:chExt cx="6666531" cy="1245816"/>
            </a:xfrm>
          </p:grpSpPr>
          <p:sp>
            <p:nvSpPr>
              <p:cNvPr id="406" name="Freeform 232">
                <a:extLst>
                  <a:ext uri="{FF2B5EF4-FFF2-40B4-BE49-F238E27FC236}">
                    <a16:creationId xmlns:a16="http://schemas.microsoft.com/office/drawing/2014/main" id="{8CA48C48-B76B-07E3-F6AC-0103B4F4C978}"/>
                  </a:ext>
                </a:extLst>
              </p:cNvPr>
              <p:cNvSpPr/>
              <p:nvPr/>
            </p:nvSpPr>
            <p:spPr>
              <a:xfrm>
                <a:off x="6089942" y="5147730"/>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175" name="TextBox 175"/>
              <p:cNvSpPr txBox="1"/>
              <p:nvPr/>
            </p:nvSpPr>
            <p:spPr>
              <a:xfrm>
                <a:off x="1675660" y="5836837"/>
                <a:ext cx="1674355" cy="466088"/>
              </a:xfrm>
              <a:prstGeom prst="rect">
                <a:avLst/>
              </a:prstGeom>
            </p:spPr>
            <p:txBody>
              <a:bodyPr lIns="26193" tIns="26193" rIns="26193" bIns="26193" rtlCol="0" anchor="ctr"/>
              <a:lstStyle/>
              <a:p>
                <a:pPr algn="ctr">
                  <a:lnSpc>
                    <a:spcPts val="1085"/>
                  </a:lnSpc>
                </a:pPr>
                <a:endParaRPr sz="578">
                  <a:solidFill>
                    <a:srgbClr val="000E2F"/>
                  </a:solidFill>
                </a:endParaRPr>
              </a:p>
            </p:txBody>
          </p:sp>
          <p:sp>
            <p:nvSpPr>
              <p:cNvPr id="193" name="TextBox 193"/>
              <p:cNvSpPr txBox="1"/>
              <p:nvPr/>
            </p:nvSpPr>
            <p:spPr>
              <a:xfrm>
                <a:off x="6667836" y="5330181"/>
                <a:ext cx="1674355" cy="466088"/>
              </a:xfrm>
              <a:prstGeom prst="rect">
                <a:avLst/>
              </a:prstGeom>
            </p:spPr>
            <p:txBody>
              <a:bodyPr lIns="26193" tIns="26193" rIns="26193" bIns="26193" rtlCol="0" anchor="ctr"/>
              <a:lstStyle/>
              <a:p>
                <a:pPr algn="ctr">
                  <a:lnSpc>
                    <a:spcPts val="1085"/>
                  </a:lnSpc>
                </a:pPr>
                <a:endParaRPr sz="578">
                  <a:solidFill>
                    <a:srgbClr val="000E2F"/>
                  </a:solidFill>
                </a:endParaRPr>
              </a:p>
            </p:txBody>
          </p:sp>
          <p:sp>
            <p:nvSpPr>
              <p:cNvPr id="198" name="TextBox 198"/>
              <p:cNvSpPr txBox="1"/>
              <p:nvPr/>
            </p:nvSpPr>
            <p:spPr>
              <a:xfrm>
                <a:off x="6674718" y="5330181"/>
                <a:ext cx="405376" cy="466088"/>
              </a:xfrm>
              <a:prstGeom prst="rect">
                <a:avLst/>
              </a:prstGeom>
            </p:spPr>
            <p:txBody>
              <a:bodyPr lIns="26193" tIns="26193" rIns="26193" bIns="26193" rtlCol="0" anchor="ctr"/>
              <a:lstStyle/>
              <a:p>
                <a:pPr algn="ctr">
                  <a:lnSpc>
                    <a:spcPts val="1085"/>
                  </a:lnSpc>
                </a:pPr>
                <a:endParaRPr sz="578">
                  <a:solidFill>
                    <a:srgbClr val="000E2F"/>
                  </a:solidFill>
                </a:endParaRPr>
              </a:p>
            </p:txBody>
          </p:sp>
          <p:sp>
            <p:nvSpPr>
              <p:cNvPr id="411" name="Freeform 237">
                <a:extLst>
                  <a:ext uri="{FF2B5EF4-FFF2-40B4-BE49-F238E27FC236}">
                    <a16:creationId xmlns:a16="http://schemas.microsoft.com/office/drawing/2014/main" id="{2EF3AED3-7276-F26D-FFD5-B610E7E788C1}"/>
                  </a:ext>
                </a:extLst>
              </p:cNvPr>
              <p:cNvSpPr/>
              <p:nvPr/>
            </p:nvSpPr>
            <p:spPr>
              <a:xfrm>
                <a:off x="6090683" y="5141709"/>
                <a:ext cx="494112" cy="527538"/>
              </a:xfrm>
              <a:custGeom>
                <a:avLst/>
                <a:gdLst/>
                <a:ahLst/>
                <a:cxnLst/>
                <a:rect l="l" t="t" r="r" b="b"/>
                <a:pathLst>
                  <a:path w="207061" h="209497">
                    <a:moveTo>
                      <a:pt x="0" y="0"/>
                    </a:moveTo>
                    <a:lnTo>
                      <a:pt x="207061" y="0"/>
                    </a:lnTo>
                    <a:lnTo>
                      <a:pt x="207061" y="209497"/>
                    </a:lnTo>
                    <a:lnTo>
                      <a:pt x="0" y="209497"/>
                    </a:lnTo>
                    <a:close/>
                  </a:path>
                </a:pathLst>
              </a:custGeom>
              <a:solidFill>
                <a:schemeClr val="accent2">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412" name="TextBox 238">
                <a:extLst>
                  <a:ext uri="{FF2B5EF4-FFF2-40B4-BE49-F238E27FC236}">
                    <a16:creationId xmlns:a16="http://schemas.microsoft.com/office/drawing/2014/main" id="{0B2F8487-579C-F1AB-DBE0-C720971E4270}"/>
                  </a:ext>
                </a:extLst>
              </p:cNvPr>
              <p:cNvSpPr txBox="1"/>
              <p:nvPr/>
            </p:nvSpPr>
            <p:spPr>
              <a:xfrm>
                <a:off x="6021106" y="5072696"/>
                <a:ext cx="494112" cy="594159"/>
              </a:xfrm>
              <a:prstGeom prst="rect">
                <a:avLst/>
              </a:prstGeom>
            </p:spPr>
            <p:txBody>
              <a:bodyPr lIns="26193" tIns="26193" rIns="26193" bIns="26193" rtlCol="0" anchor="ctr"/>
              <a:lstStyle/>
              <a:p>
                <a:pPr algn="ctr">
                  <a:lnSpc>
                    <a:spcPts val="1085"/>
                  </a:lnSpc>
                </a:pPr>
                <a:endParaRPr sz="578">
                  <a:solidFill>
                    <a:srgbClr val="000E2F"/>
                  </a:solidFill>
                </a:endParaRPr>
              </a:p>
            </p:txBody>
          </p:sp>
          <p:sp>
            <p:nvSpPr>
              <p:cNvPr id="408" name="TextBox 235">
                <a:extLst>
                  <a:ext uri="{FF2B5EF4-FFF2-40B4-BE49-F238E27FC236}">
                    <a16:creationId xmlns:a16="http://schemas.microsoft.com/office/drawing/2014/main" id="{65EB4D3D-9819-8B3B-E043-C256058C465B}"/>
                  </a:ext>
                </a:extLst>
              </p:cNvPr>
              <p:cNvSpPr txBox="1"/>
              <p:nvPr/>
            </p:nvSpPr>
            <p:spPr>
              <a:xfrm>
                <a:off x="6629293" y="5370088"/>
                <a:ext cx="1499863" cy="137153"/>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Community buy-in</a:t>
                </a:r>
              </a:p>
            </p:txBody>
          </p:sp>
          <p:sp>
            <p:nvSpPr>
              <p:cNvPr id="414" name="Freeform 232">
                <a:extLst>
                  <a:ext uri="{FF2B5EF4-FFF2-40B4-BE49-F238E27FC236}">
                    <a16:creationId xmlns:a16="http://schemas.microsoft.com/office/drawing/2014/main" id="{CFAF3B7A-2D87-BF51-5F38-BADDABC87738}"/>
                  </a:ext>
                </a:extLst>
              </p:cNvPr>
              <p:cNvSpPr/>
              <p:nvPr/>
            </p:nvSpPr>
            <p:spPr>
              <a:xfrm>
                <a:off x="1691316" y="5801253"/>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416" name="TextBox 235">
                <a:extLst>
                  <a:ext uri="{FF2B5EF4-FFF2-40B4-BE49-F238E27FC236}">
                    <a16:creationId xmlns:a16="http://schemas.microsoft.com/office/drawing/2014/main" id="{AB9037D6-BEAD-68CE-7714-92DA4845DC71}"/>
                  </a:ext>
                </a:extLst>
              </p:cNvPr>
              <p:cNvSpPr txBox="1"/>
              <p:nvPr/>
            </p:nvSpPr>
            <p:spPr>
              <a:xfrm>
                <a:off x="2223232" y="6029327"/>
                <a:ext cx="1499863" cy="137153"/>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Financial resources</a:t>
                </a:r>
              </a:p>
            </p:txBody>
          </p:sp>
          <p:sp>
            <p:nvSpPr>
              <p:cNvPr id="422" name="Freeform 232">
                <a:extLst>
                  <a:ext uri="{FF2B5EF4-FFF2-40B4-BE49-F238E27FC236}">
                    <a16:creationId xmlns:a16="http://schemas.microsoft.com/office/drawing/2014/main" id="{EA0E7676-F7AE-4BAE-1B90-8DE901EBDD37}"/>
                  </a:ext>
                </a:extLst>
              </p:cNvPr>
              <p:cNvSpPr/>
              <p:nvPr/>
            </p:nvSpPr>
            <p:spPr>
              <a:xfrm>
                <a:off x="3909987" y="5798781"/>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424" name="TextBox 235">
                <a:extLst>
                  <a:ext uri="{FF2B5EF4-FFF2-40B4-BE49-F238E27FC236}">
                    <a16:creationId xmlns:a16="http://schemas.microsoft.com/office/drawing/2014/main" id="{C349332D-F58C-28B3-BA90-C97860D2B42F}"/>
                  </a:ext>
                </a:extLst>
              </p:cNvPr>
              <p:cNvSpPr txBox="1"/>
              <p:nvPr/>
            </p:nvSpPr>
            <p:spPr>
              <a:xfrm>
                <a:off x="4439716" y="5953882"/>
                <a:ext cx="1499863" cy="263470"/>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Volunteers from </a:t>
                </a:r>
              </a:p>
              <a:p>
                <a:pPr>
                  <a:lnSpc>
                    <a:spcPts val="1011"/>
                  </a:lnSpc>
                  <a:spcBef>
                    <a:spcPct val="0"/>
                  </a:spcBef>
                </a:pPr>
                <a:r>
                  <a:rPr lang="en-US" sz="1154">
                    <a:solidFill>
                      <a:srgbClr val="000E2F"/>
                    </a:solidFill>
                    <a:ea typeface="Canva Sans"/>
                    <a:cs typeface="Canva Sans"/>
                    <a:sym typeface="Canva Sans"/>
                  </a:rPr>
                  <a:t>the community</a:t>
                </a:r>
              </a:p>
            </p:txBody>
          </p:sp>
          <p:grpSp>
            <p:nvGrpSpPr>
              <p:cNvPr id="505" name="Group 504">
                <a:extLst>
                  <a:ext uri="{FF2B5EF4-FFF2-40B4-BE49-F238E27FC236}">
                    <a16:creationId xmlns:a16="http://schemas.microsoft.com/office/drawing/2014/main" id="{EEB7C6D6-0418-08ED-E68C-D5C20497D755}"/>
                  </a:ext>
                </a:extLst>
              </p:cNvPr>
              <p:cNvGrpSpPr/>
              <p:nvPr/>
            </p:nvGrpSpPr>
            <p:grpSpPr>
              <a:xfrm>
                <a:off x="1691316" y="5081474"/>
                <a:ext cx="2065209" cy="594159"/>
                <a:chOff x="1076918" y="4474938"/>
                <a:chExt cx="1789848" cy="514938"/>
              </a:xfrm>
            </p:grpSpPr>
            <p:grpSp>
              <p:nvGrpSpPr>
                <p:cNvPr id="495" name="Group 494">
                  <a:extLst>
                    <a:ext uri="{FF2B5EF4-FFF2-40B4-BE49-F238E27FC236}">
                      <a16:creationId xmlns:a16="http://schemas.microsoft.com/office/drawing/2014/main" id="{C328EADD-552C-3617-4871-F93063A984F4}"/>
                    </a:ext>
                  </a:extLst>
                </p:cNvPr>
                <p:cNvGrpSpPr/>
                <p:nvPr/>
              </p:nvGrpSpPr>
              <p:grpSpPr>
                <a:xfrm>
                  <a:off x="1076918" y="4474938"/>
                  <a:ext cx="1789848" cy="514938"/>
                  <a:chOff x="1076918" y="4474938"/>
                  <a:chExt cx="1789848" cy="514938"/>
                </a:xfrm>
              </p:grpSpPr>
              <p:grpSp>
                <p:nvGrpSpPr>
                  <p:cNvPr id="397" name="Group 231">
                    <a:extLst>
                      <a:ext uri="{FF2B5EF4-FFF2-40B4-BE49-F238E27FC236}">
                        <a16:creationId xmlns:a16="http://schemas.microsoft.com/office/drawing/2014/main" id="{95C99794-130A-5637-B56F-C800FC9964E3}"/>
                      </a:ext>
                    </a:extLst>
                  </p:cNvPr>
                  <p:cNvGrpSpPr/>
                  <p:nvPr/>
                </p:nvGrpSpPr>
                <p:grpSpPr>
                  <a:xfrm>
                    <a:off x="1076918" y="4475807"/>
                    <a:ext cx="1789848" cy="507702"/>
                    <a:chOff x="0" y="-28575"/>
                    <a:chExt cx="855239" cy="238072"/>
                  </a:xfrm>
                </p:grpSpPr>
                <p:sp>
                  <p:nvSpPr>
                    <p:cNvPr id="403" name="Freeform 232">
                      <a:extLst>
                        <a:ext uri="{FF2B5EF4-FFF2-40B4-BE49-F238E27FC236}">
                          <a16:creationId xmlns:a16="http://schemas.microsoft.com/office/drawing/2014/main" id="{1A563CFF-23B1-7A2C-301A-3B2B08372BE1}"/>
                        </a:ext>
                      </a:extLst>
                    </p:cNvPr>
                    <p:cNvSpPr/>
                    <p:nvPr/>
                  </p:nvSpPr>
                  <p:spPr>
                    <a:xfrm>
                      <a:off x="0" y="0"/>
                      <a:ext cx="855239" cy="209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404" name="TextBox 233">
                      <a:extLst>
                        <a:ext uri="{FF2B5EF4-FFF2-40B4-BE49-F238E27FC236}">
                          <a16:creationId xmlns:a16="http://schemas.microsoft.com/office/drawing/2014/main" id="{3720AF8B-D510-3F3C-A5DC-C40CD74285D2}"/>
                        </a:ext>
                      </a:extLst>
                    </p:cNvPr>
                    <p:cNvSpPr txBox="1"/>
                    <p:nvPr/>
                  </p:nvSpPr>
                  <p:spPr>
                    <a:xfrm>
                      <a:off x="0" y="-28575"/>
                      <a:ext cx="855239"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399" name="TextBox 235">
                    <a:extLst>
                      <a:ext uri="{FF2B5EF4-FFF2-40B4-BE49-F238E27FC236}">
                        <a16:creationId xmlns:a16="http://schemas.microsoft.com/office/drawing/2014/main" id="{3EAF4F53-269A-5A7C-D1F7-7875C96C0256}"/>
                      </a:ext>
                    </a:extLst>
                  </p:cNvPr>
                  <p:cNvSpPr txBox="1"/>
                  <p:nvPr/>
                </p:nvSpPr>
                <p:spPr>
                  <a:xfrm>
                    <a:off x="1548042" y="4724798"/>
                    <a:ext cx="1299881" cy="118866"/>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Access to data</a:t>
                    </a:r>
                  </a:p>
                </p:txBody>
              </p:sp>
              <p:grpSp>
                <p:nvGrpSpPr>
                  <p:cNvPr id="400" name="Group 236">
                    <a:extLst>
                      <a:ext uri="{FF2B5EF4-FFF2-40B4-BE49-F238E27FC236}">
                        <a16:creationId xmlns:a16="http://schemas.microsoft.com/office/drawing/2014/main" id="{8E02EE2C-D076-93C5-A984-588BD004D64B}"/>
                      </a:ext>
                    </a:extLst>
                  </p:cNvPr>
                  <p:cNvGrpSpPr/>
                  <p:nvPr/>
                </p:nvGrpSpPr>
                <p:grpSpPr>
                  <a:xfrm>
                    <a:off x="1076918" y="4474938"/>
                    <a:ext cx="432665" cy="514938"/>
                    <a:chOff x="0" y="-28575"/>
                    <a:chExt cx="209205" cy="238072"/>
                  </a:xfrm>
                </p:grpSpPr>
                <p:sp>
                  <p:nvSpPr>
                    <p:cNvPr id="401" name="Freeform 237">
                      <a:extLst>
                        <a:ext uri="{FF2B5EF4-FFF2-40B4-BE49-F238E27FC236}">
                          <a16:creationId xmlns:a16="http://schemas.microsoft.com/office/drawing/2014/main" id="{B0DCE5D6-DE0C-179D-EF7B-F9A559B02FEC}"/>
                        </a:ext>
                      </a:extLst>
                    </p:cNvPr>
                    <p:cNvSpPr/>
                    <p:nvPr/>
                  </p:nvSpPr>
                  <p:spPr>
                    <a:xfrm>
                      <a:off x="2144" y="2109"/>
                      <a:ext cx="207061" cy="206553"/>
                    </a:xfrm>
                    <a:custGeom>
                      <a:avLst/>
                      <a:gdLst/>
                      <a:ahLst/>
                      <a:cxnLst/>
                      <a:rect l="l" t="t" r="r" b="b"/>
                      <a:pathLst>
                        <a:path w="207061" h="209497">
                          <a:moveTo>
                            <a:pt x="0" y="0"/>
                          </a:moveTo>
                          <a:lnTo>
                            <a:pt x="207061" y="0"/>
                          </a:lnTo>
                          <a:lnTo>
                            <a:pt x="207061" y="209497"/>
                          </a:lnTo>
                          <a:lnTo>
                            <a:pt x="0" y="209497"/>
                          </a:lnTo>
                          <a:close/>
                        </a:path>
                      </a:pathLst>
                    </a:custGeom>
                    <a:solidFill>
                      <a:schemeClr val="accent2">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402" name="TextBox 238">
                      <a:extLst>
                        <a:ext uri="{FF2B5EF4-FFF2-40B4-BE49-F238E27FC236}">
                          <a16:creationId xmlns:a16="http://schemas.microsoft.com/office/drawing/2014/main" id="{F520AFDD-488D-6106-B99D-F9FE99FBB34B}"/>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grpSp>
            <p:sp>
              <p:nvSpPr>
                <p:cNvPr id="123" name="Freeform 123"/>
                <p:cNvSpPr/>
                <p:nvPr/>
              </p:nvSpPr>
              <p:spPr>
                <a:xfrm>
                  <a:off x="1143903" y="4611099"/>
                  <a:ext cx="283067" cy="292660"/>
                </a:xfrm>
                <a:custGeom>
                  <a:avLst/>
                  <a:gdLst/>
                  <a:ahLst/>
                  <a:cxnLst/>
                  <a:rect l="l" t="t" r="r" b="b"/>
                  <a:pathLst>
                    <a:path w="629237" h="629237">
                      <a:moveTo>
                        <a:pt x="0" y="0"/>
                      </a:moveTo>
                      <a:lnTo>
                        <a:pt x="629237" y="0"/>
                      </a:lnTo>
                      <a:lnTo>
                        <a:pt x="629237" y="629237"/>
                      </a:lnTo>
                      <a:lnTo>
                        <a:pt x="0" y="62923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sz="578">
                    <a:solidFill>
                      <a:srgbClr val="000E2F"/>
                    </a:solidFill>
                  </a:endParaRPr>
                </a:p>
              </p:txBody>
            </p:sp>
          </p:grpSp>
          <p:sp>
            <p:nvSpPr>
              <p:cNvPr id="430" name="Freeform 237">
                <a:extLst>
                  <a:ext uri="{FF2B5EF4-FFF2-40B4-BE49-F238E27FC236}">
                    <a16:creationId xmlns:a16="http://schemas.microsoft.com/office/drawing/2014/main" id="{E1486709-675C-910D-5184-FF5BBB0895C9}"/>
                  </a:ext>
                </a:extLst>
              </p:cNvPr>
              <p:cNvSpPr/>
              <p:nvPr/>
            </p:nvSpPr>
            <p:spPr>
              <a:xfrm>
                <a:off x="1690105" y="5808599"/>
                <a:ext cx="494112" cy="509913"/>
              </a:xfrm>
              <a:custGeom>
                <a:avLst/>
                <a:gdLst/>
                <a:ahLst/>
                <a:cxnLst/>
                <a:rect l="l" t="t" r="r" b="b"/>
                <a:pathLst>
                  <a:path w="207061" h="209497">
                    <a:moveTo>
                      <a:pt x="0" y="0"/>
                    </a:moveTo>
                    <a:lnTo>
                      <a:pt x="207061" y="0"/>
                    </a:lnTo>
                    <a:lnTo>
                      <a:pt x="207061" y="209497"/>
                    </a:lnTo>
                    <a:lnTo>
                      <a:pt x="0" y="209497"/>
                    </a:lnTo>
                    <a:close/>
                  </a:path>
                </a:pathLst>
              </a:custGeom>
              <a:solidFill>
                <a:schemeClr val="accent2">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431" name="Freeform 237">
                <a:extLst>
                  <a:ext uri="{FF2B5EF4-FFF2-40B4-BE49-F238E27FC236}">
                    <a16:creationId xmlns:a16="http://schemas.microsoft.com/office/drawing/2014/main" id="{908F3C59-B60A-E8C0-C542-B733618E039D}"/>
                  </a:ext>
                </a:extLst>
              </p:cNvPr>
              <p:cNvSpPr/>
              <p:nvPr/>
            </p:nvSpPr>
            <p:spPr>
              <a:xfrm>
                <a:off x="3909987" y="5803689"/>
                <a:ext cx="494112" cy="505679"/>
              </a:xfrm>
              <a:custGeom>
                <a:avLst/>
                <a:gdLst/>
                <a:ahLst/>
                <a:cxnLst/>
                <a:rect l="l" t="t" r="r" b="b"/>
                <a:pathLst>
                  <a:path w="207061" h="209497">
                    <a:moveTo>
                      <a:pt x="0" y="0"/>
                    </a:moveTo>
                    <a:lnTo>
                      <a:pt x="207061" y="0"/>
                    </a:lnTo>
                    <a:lnTo>
                      <a:pt x="207061" y="209497"/>
                    </a:lnTo>
                    <a:lnTo>
                      <a:pt x="0" y="209497"/>
                    </a:lnTo>
                    <a:close/>
                  </a:path>
                </a:pathLst>
              </a:custGeom>
              <a:solidFill>
                <a:schemeClr val="accent2">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grpSp>
            <p:nvGrpSpPr>
              <p:cNvPr id="517" name="Group 516">
                <a:extLst>
                  <a:ext uri="{FF2B5EF4-FFF2-40B4-BE49-F238E27FC236}">
                    <a16:creationId xmlns:a16="http://schemas.microsoft.com/office/drawing/2014/main" id="{7E703042-8466-611F-446D-BE8DA48ABFCF}"/>
                  </a:ext>
                </a:extLst>
              </p:cNvPr>
              <p:cNvGrpSpPr/>
              <p:nvPr/>
            </p:nvGrpSpPr>
            <p:grpSpPr>
              <a:xfrm>
                <a:off x="3899480" y="5154311"/>
                <a:ext cx="2067704" cy="522845"/>
                <a:chOff x="2940417" y="4525502"/>
                <a:chExt cx="1792010" cy="453132"/>
              </a:xfrm>
            </p:grpSpPr>
            <p:sp>
              <p:nvSpPr>
                <p:cNvPr id="389" name="Freeform 232">
                  <a:extLst>
                    <a:ext uri="{FF2B5EF4-FFF2-40B4-BE49-F238E27FC236}">
                      <a16:creationId xmlns:a16="http://schemas.microsoft.com/office/drawing/2014/main" id="{3A3AE5D7-2BA9-62C1-0B3D-F40F06205CA2}"/>
                    </a:ext>
                  </a:extLst>
                </p:cNvPr>
                <p:cNvSpPr/>
                <p:nvPr/>
              </p:nvSpPr>
              <p:spPr>
                <a:xfrm>
                  <a:off x="2942579" y="4529137"/>
                  <a:ext cx="1789848" cy="446764"/>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391" name="TextBox 235">
                  <a:extLst>
                    <a:ext uri="{FF2B5EF4-FFF2-40B4-BE49-F238E27FC236}">
                      <a16:creationId xmlns:a16="http://schemas.microsoft.com/office/drawing/2014/main" id="{FF18004B-6371-2B07-3BFA-14336206A71D}"/>
                    </a:ext>
                  </a:extLst>
                </p:cNvPr>
                <p:cNvSpPr txBox="1"/>
                <p:nvPr/>
              </p:nvSpPr>
              <p:spPr>
                <a:xfrm>
                  <a:off x="3398998" y="4712237"/>
                  <a:ext cx="1037438" cy="118866"/>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Political support</a:t>
                  </a:r>
                </a:p>
              </p:txBody>
            </p:sp>
            <p:sp>
              <p:nvSpPr>
                <p:cNvPr id="429" name="Freeform 237">
                  <a:extLst>
                    <a:ext uri="{FF2B5EF4-FFF2-40B4-BE49-F238E27FC236}">
                      <a16:creationId xmlns:a16="http://schemas.microsoft.com/office/drawing/2014/main" id="{1BD25F84-D5BD-141D-5BF8-A637D6698C3C}"/>
                    </a:ext>
                  </a:extLst>
                </p:cNvPr>
                <p:cNvSpPr/>
                <p:nvPr/>
              </p:nvSpPr>
              <p:spPr>
                <a:xfrm>
                  <a:off x="2940417" y="4525502"/>
                  <a:ext cx="428230" cy="453132"/>
                </a:xfrm>
                <a:custGeom>
                  <a:avLst/>
                  <a:gdLst/>
                  <a:ahLst/>
                  <a:cxnLst/>
                  <a:rect l="l" t="t" r="r" b="b"/>
                  <a:pathLst>
                    <a:path w="207061" h="209497">
                      <a:moveTo>
                        <a:pt x="0" y="0"/>
                      </a:moveTo>
                      <a:lnTo>
                        <a:pt x="207061" y="0"/>
                      </a:lnTo>
                      <a:lnTo>
                        <a:pt x="207061" y="209497"/>
                      </a:lnTo>
                      <a:lnTo>
                        <a:pt x="0" y="209497"/>
                      </a:lnTo>
                      <a:close/>
                    </a:path>
                  </a:pathLst>
                </a:custGeom>
                <a:solidFill>
                  <a:schemeClr val="accent2">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113" name="Freeform 113"/>
                <p:cNvSpPr/>
                <p:nvPr/>
              </p:nvSpPr>
              <p:spPr>
                <a:xfrm>
                  <a:off x="3021684" y="4582980"/>
                  <a:ext cx="284445" cy="342831"/>
                </a:xfrm>
                <a:custGeom>
                  <a:avLst/>
                  <a:gdLst/>
                  <a:ahLst/>
                  <a:cxnLst/>
                  <a:rect l="l" t="t" r="r" b="b"/>
                  <a:pathLst>
                    <a:path w="679161" h="946511">
                      <a:moveTo>
                        <a:pt x="0" y="0"/>
                      </a:moveTo>
                      <a:lnTo>
                        <a:pt x="679161" y="0"/>
                      </a:lnTo>
                      <a:lnTo>
                        <a:pt x="679161" y="946511"/>
                      </a:lnTo>
                      <a:lnTo>
                        <a:pt x="0" y="946511"/>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sz="578">
                    <a:solidFill>
                      <a:srgbClr val="000E2F"/>
                    </a:solidFill>
                  </a:endParaRPr>
                </a:p>
              </p:txBody>
            </p:sp>
          </p:grpSp>
          <p:sp>
            <p:nvSpPr>
              <p:cNvPr id="432" name="Freeform 103">
                <a:extLst>
                  <a:ext uri="{FF2B5EF4-FFF2-40B4-BE49-F238E27FC236}">
                    <a16:creationId xmlns:a16="http://schemas.microsoft.com/office/drawing/2014/main" id="{2D41C55E-6308-5D9A-FB0D-A37D8B7FC339}"/>
                  </a:ext>
                </a:extLst>
              </p:cNvPr>
              <p:cNvSpPr/>
              <p:nvPr/>
            </p:nvSpPr>
            <p:spPr>
              <a:xfrm>
                <a:off x="6135181" y="5287300"/>
                <a:ext cx="397700" cy="276562"/>
              </a:xfrm>
              <a:custGeom>
                <a:avLst/>
                <a:gdLst/>
                <a:ahLst/>
                <a:cxnLst/>
                <a:rect l="l" t="t" r="r" b="b"/>
                <a:pathLst>
                  <a:path w="853850" h="543262">
                    <a:moveTo>
                      <a:pt x="0" y="0"/>
                    </a:moveTo>
                    <a:lnTo>
                      <a:pt x="853850" y="0"/>
                    </a:lnTo>
                    <a:lnTo>
                      <a:pt x="853850" y="543262"/>
                    </a:lnTo>
                    <a:lnTo>
                      <a:pt x="0" y="54326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sz="578">
                  <a:solidFill>
                    <a:srgbClr val="000E2F"/>
                  </a:solidFill>
                </a:endParaRPr>
              </a:p>
            </p:txBody>
          </p:sp>
          <p:sp>
            <p:nvSpPr>
              <p:cNvPr id="83" name="Freeform 83"/>
              <p:cNvSpPr/>
              <p:nvPr/>
            </p:nvSpPr>
            <p:spPr>
              <a:xfrm>
                <a:off x="1838110" y="5842522"/>
                <a:ext cx="207217" cy="432025"/>
              </a:xfrm>
              <a:custGeom>
                <a:avLst/>
                <a:gdLst/>
                <a:ahLst/>
                <a:cxnLst/>
                <a:rect l="l" t="t" r="r" b="b"/>
                <a:pathLst>
                  <a:path w="443746" h="709994">
                    <a:moveTo>
                      <a:pt x="0" y="0"/>
                    </a:moveTo>
                    <a:lnTo>
                      <a:pt x="443746" y="0"/>
                    </a:lnTo>
                    <a:lnTo>
                      <a:pt x="443746" y="709994"/>
                    </a:lnTo>
                    <a:lnTo>
                      <a:pt x="0" y="709994"/>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sz="578">
                  <a:solidFill>
                    <a:srgbClr val="000E2F"/>
                  </a:solidFill>
                </a:endParaRPr>
              </a:p>
            </p:txBody>
          </p:sp>
          <p:sp>
            <p:nvSpPr>
              <p:cNvPr id="93" name="Freeform 93"/>
              <p:cNvSpPr/>
              <p:nvPr/>
            </p:nvSpPr>
            <p:spPr>
              <a:xfrm>
                <a:off x="3977106" y="5847857"/>
                <a:ext cx="337395" cy="401143"/>
              </a:xfrm>
              <a:custGeom>
                <a:avLst/>
                <a:gdLst/>
                <a:ahLst/>
                <a:cxnLst/>
                <a:rect l="l" t="t" r="r" b="b"/>
                <a:pathLst>
                  <a:path w="646744" h="761996">
                    <a:moveTo>
                      <a:pt x="0" y="0"/>
                    </a:moveTo>
                    <a:lnTo>
                      <a:pt x="646745" y="0"/>
                    </a:lnTo>
                    <a:lnTo>
                      <a:pt x="646745" y="761997"/>
                    </a:lnTo>
                    <a:lnTo>
                      <a:pt x="0" y="76199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sz="578">
                  <a:solidFill>
                    <a:srgbClr val="000E2F"/>
                  </a:solidFill>
                </a:endParaRPr>
              </a:p>
            </p:txBody>
          </p:sp>
        </p:grpSp>
      </p:grpSp>
      <p:sp>
        <p:nvSpPr>
          <p:cNvPr id="3" name="Oval 2">
            <a:extLst>
              <a:ext uri="{FF2B5EF4-FFF2-40B4-BE49-F238E27FC236}">
                <a16:creationId xmlns:a16="http://schemas.microsoft.com/office/drawing/2014/main" id="{2EECF72E-29EF-6C58-5B52-2700538FB298}"/>
              </a:ext>
            </a:extLst>
          </p:cNvPr>
          <p:cNvSpPr/>
          <p:nvPr/>
        </p:nvSpPr>
        <p:spPr>
          <a:xfrm>
            <a:off x="2020759" y="1386144"/>
            <a:ext cx="1761770" cy="702603"/>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E2F"/>
              </a:solidFill>
            </a:endParaRPr>
          </a:p>
        </p:txBody>
      </p:sp>
      <p:sp>
        <p:nvSpPr>
          <p:cNvPr id="12" name="Oval 11">
            <a:extLst>
              <a:ext uri="{FF2B5EF4-FFF2-40B4-BE49-F238E27FC236}">
                <a16:creationId xmlns:a16="http://schemas.microsoft.com/office/drawing/2014/main" id="{15EBBA07-7614-BE09-5790-BEF0E811085A}"/>
              </a:ext>
            </a:extLst>
          </p:cNvPr>
          <p:cNvSpPr/>
          <p:nvPr/>
        </p:nvSpPr>
        <p:spPr>
          <a:xfrm>
            <a:off x="4218058" y="1353577"/>
            <a:ext cx="1321482" cy="702603"/>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E2F"/>
              </a:solidFill>
            </a:endParaRPr>
          </a:p>
        </p:txBody>
      </p:sp>
      <p:sp>
        <p:nvSpPr>
          <p:cNvPr id="15" name="Oval 14">
            <a:extLst>
              <a:ext uri="{FF2B5EF4-FFF2-40B4-BE49-F238E27FC236}">
                <a16:creationId xmlns:a16="http://schemas.microsoft.com/office/drawing/2014/main" id="{985B7E4B-862B-D77B-6A05-3D4B9D4E1DA7}"/>
              </a:ext>
            </a:extLst>
          </p:cNvPr>
          <p:cNvSpPr/>
          <p:nvPr/>
        </p:nvSpPr>
        <p:spPr>
          <a:xfrm>
            <a:off x="2063692" y="5161674"/>
            <a:ext cx="1334187" cy="667272"/>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E2F"/>
              </a:solidFill>
            </a:endParaRPr>
          </a:p>
        </p:txBody>
      </p:sp>
      <p:sp>
        <p:nvSpPr>
          <p:cNvPr id="27" name="Oval 26">
            <a:extLst>
              <a:ext uri="{FF2B5EF4-FFF2-40B4-BE49-F238E27FC236}">
                <a16:creationId xmlns:a16="http://schemas.microsoft.com/office/drawing/2014/main" id="{900FC856-6E7D-3BB5-8B9F-B62A1094BD2C}"/>
              </a:ext>
            </a:extLst>
          </p:cNvPr>
          <p:cNvSpPr/>
          <p:nvPr/>
        </p:nvSpPr>
        <p:spPr>
          <a:xfrm>
            <a:off x="4282623" y="5189392"/>
            <a:ext cx="1115285" cy="607049"/>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E2F"/>
              </a:solidFill>
            </a:endParaRPr>
          </a:p>
        </p:txBody>
      </p:sp>
      <p:sp>
        <p:nvSpPr>
          <p:cNvPr id="28" name="Oval 27">
            <a:extLst>
              <a:ext uri="{FF2B5EF4-FFF2-40B4-BE49-F238E27FC236}">
                <a16:creationId xmlns:a16="http://schemas.microsoft.com/office/drawing/2014/main" id="{FCF2B9DA-5346-ADFF-F2A7-375C0D0852A6}"/>
              </a:ext>
            </a:extLst>
          </p:cNvPr>
          <p:cNvSpPr/>
          <p:nvPr/>
        </p:nvSpPr>
        <p:spPr>
          <a:xfrm>
            <a:off x="2120213" y="3270275"/>
            <a:ext cx="1149923" cy="667272"/>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E2F"/>
              </a:solidFill>
            </a:endParaRPr>
          </a:p>
        </p:txBody>
      </p:sp>
      <p:sp>
        <p:nvSpPr>
          <p:cNvPr id="29" name="Oval 28">
            <a:extLst>
              <a:ext uri="{FF2B5EF4-FFF2-40B4-BE49-F238E27FC236}">
                <a16:creationId xmlns:a16="http://schemas.microsoft.com/office/drawing/2014/main" id="{950EF5F2-69F8-D56B-58C0-54A1DBA3E5F6}"/>
              </a:ext>
            </a:extLst>
          </p:cNvPr>
          <p:cNvSpPr/>
          <p:nvPr/>
        </p:nvSpPr>
        <p:spPr>
          <a:xfrm>
            <a:off x="4317115" y="3281709"/>
            <a:ext cx="1281726" cy="667272"/>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E2F"/>
              </a:solidFill>
            </a:endParaRPr>
          </a:p>
        </p:txBody>
      </p:sp>
      <p:sp>
        <p:nvSpPr>
          <p:cNvPr id="31" name="TextBox 261">
            <a:extLst>
              <a:ext uri="{FF2B5EF4-FFF2-40B4-BE49-F238E27FC236}">
                <a16:creationId xmlns:a16="http://schemas.microsoft.com/office/drawing/2014/main" id="{1DF9D035-DDC3-E681-9047-2B7043C44BB8}"/>
              </a:ext>
            </a:extLst>
          </p:cNvPr>
          <p:cNvSpPr txBox="1"/>
          <p:nvPr/>
        </p:nvSpPr>
        <p:spPr>
          <a:xfrm>
            <a:off x="8616398" y="1215864"/>
            <a:ext cx="3408537" cy="615553"/>
          </a:xfrm>
          <a:prstGeom prst="rect">
            <a:avLst/>
          </a:prstGeom>
        </p:spPr>
        <p:txBody>
          <a:bodyPr wrap="square" lIns="0" tIns="0" rIns="0" bIns="0" rtlCol="0" anchor="t">
            <a:spAutoFit/>
          </a:bodyPr>
          <a:lstStyle/>
          <a:p>
            <a:pPr algn="ctr"/>
            <a:r>
              <a:rPr lang="en-US" sz="2000" b="1" dirty="0">
                <a:solidFill>
                  <a:schemeClr val="accent3"/>
                </a:solidFill>
                <a:ea typeface="Canva Sans"/>
                <a:cs typeface="Canva Sans"/>
                <a:sym typeface="Canva Sans"/>
              </a:rPr>
              <a:t>What is actionable to move community readiness?</a:t>
            </a:r>
          </a:p>
        </p:txBody>
      </p:sp>
      <p:sp>
        <p:nvSpPr>
          <p:cNvPr id="64" name="TextBox 63">
            <a:extLst>
              <a:ext uri="{FF2B5EF4-FFF2-40B4-BE49-F238E27FC236}">
                <a16:creationId xmlns:a16="http://schemas.microsoft.com/office/drawing/2014/main" id="{B5C8F5DD-CCBE-48EC-F0DD-E9208AAEC9E5}"/>
              </a:ext>
            </a:extLst>
          </p:cNvPr>
          <p:cNvSpPr txBox="1"/>
          <p:nvPr/>
        </p:nvSpPr>
        <p:spPr>
          <a:xfrm>
            <a:off x="6569741" y="836341"/>
            <a:ext cx="536090" cy="369332"/>
          </a:xfrm>
          <a:prstGeom prst="rect">
            <a:avLst/>
          </a:prstGeom>
          <a:noFill/>
        </p:spPr>
        <p:txBody>
          <a:bodyPr wrap="square" rtlCol="0">
            <a:spAutoFit/>
          </a:bodyPr>
          <a:lstStyle/>
          <a:p>
            <a:endParaRPr lang="en-US">
              <a:solidFill>
                <a:srgbClr val="000E2F"/>
              </a:solidFill>
            </a:endParaRPr>
          </a:p>
        </p:txBody>
      </p:sp>
      <p:grpSp>
        <p:nvGrpSpPr>
          <p:cNvPr id="67" name="Group 66">
            <a:extLst>
              <a:ext uri="{FF2B5EF4-FFF2-40B4-BE49-F238E27FC236}">
                <a16:creationId xmlns:a16="http://schemas.microsoft.com/office/drawing/2014/main" id="{378F088F-C092-E44D-A531-B18B48F7D9B5}"/>
              </a:ext>
            </a:extLst>
          </p:cNvPr>
          <p:cNvGrpSpPr/>
          <p:nvPr/>
        </p:nvGrpSpPr>
        <p:grpSpPr>
          <a:xfrm>
            <a:off x="8864360" y="6210051"/>
            <a:ext cx="2624537" cy="413883"/>
            <a:chOff x="8864360" y="6210051"/>
            <a:chExt cx="2624537" cy="413883"/>
          </a:xfrm>
        </p:grpSpPr>
        <p:sp>
          <p:nvSpPr>
            <p:cNvPr id="65" name="Oval 64">
              <a:extLst>
                <a:ext uri="{FF2B5EF4-FFF2-40B4-BE49-F238E27FC236}">
                  <a16:creationId xmlns:a16="http://schemas.microsoft.com/office/drawing/2014/main" id="{61DA254B-3FAD-F361-744E-2B1659B9DF6B}"/>
                </a:ext>
              </a:extLst>
            </p:cNvPr>
            <p:cNvSpPr/>
            <p:nvPr/>
          </p:nvSpPr>
          <p:spPr>
            <a:xfrm>
              <a:off x="8864360" y="6210051"/>
              <a:ext cx="786936" cy="413883"/>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E2F"/>
                </a:solidFill>
              </a:endParaRPr>
            </a:p>
          </p:txBody>
        </p:sp>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4E87534D-DB64-2324-14D4-048884D0B112}"/>
                    </a:ext>
                  </a:extLst>
                </p:cNvPr>
                <p:cNvSpPr txBox="1"/>
                <p:nvPr/>
              </p:nvSpPr>
              <p:spPr>
                <a:xfrm>
                  <a:off x="9758102" y="6272819"/>
                  <a:ext cx="1730795" cy="276999"/>
                </a:xfrm>
                <a:prstGeom prst="rect">
                  <a:avLst/>
                </a:prstGeom>
                <a:noFill/>
              </p:spPr>
              <p:txBody>
                <a:bodyPr wrap="none" lIns="0" tIns="0" rIns="0" bIns="0" rtlCol="0">
                  <a:spAutoFit/>
                </a:bodyPr>
                <a:lstStyle/>
                <a:p>
                  <a:pPr/>
                  <a14:m>
                    <m:oMath xmlns:m="http://schemas.openxmlformats.org/officeDocument/2006/math">
                      <m:r>
                        <a:rPr lang="en-US" b="0" i="1" smtClean="0">
                          <a:solidFill>
                            <a:srgbClr val="000E2F"/>
                          </a:solidFill>
                          <a:latin typeface="Cambria Math" panose="02040503050406030204" pitchFamily="18" charset="0"/>
                        </a:rPr>
                        <m:t>𝑑𝑒𝑛𝑜𝑡𝑒𝑠</m:t>
                      </m:r>
                      <m:r>
                        <a:rPr lang="en-US" b="0" i="1" smtClean="0">
                          <a:solidFill>
                            <a:srgbClr val="000E2F"/>
                          </a:solidFill>
                          <a:latin typeface="Cambria Math" panose="02040503050406030204" pitchFamily="18" charset="0"/>
                        </a:rPr>
                        <m:t> </m:t>
                      </m:r>
                      <m:r>
                        <a:rPr lang="en-US" b="0" i="1" smtClean="0">
                          <a:solidFill>
                            <a:srgbClr val="000E2F"/>
                          </a:solidFill>
                          <a:latin typeface="Cambria Math" panose="02040503050406030204" pitchFamily="18" charset="0"/>
                        </a:rPr>
                        <m:t>𝑝</m:t>
                      </m:r>
                      <m:r>
                        <a:rPr lang="en-US" b="0" i="1" smtClean="0">
                          <a:solidFill>
                            <a:srgbClr val="000E2F"/>
                          </a:solidFill>
                          <a:latin typeface="Cambria Math" panose="02040503050406030204" pitchFamily="18" charset="0"/>
                          <a:ea typeface="Cambria Math" panose="02040503050406030204" pitchFamily="18" charset="0"/>
                        </a:rPr>
                        <m:t>&lt;.01</m:t>
                      </m:r>
                    </m:oMath>
                  </a14:m>
                  <a:r>
                    <a:rPr lang="en-US" dirty="0">
                      <a:solidFill>
                        <a:srgbClr val="000E2F"/>
                      </a:solidFill>
                    </a:rPr>
                    <a:t>6</a:t>
                  </a:r>
                </a:p>
              </p:txBody>
            </p:sp>
          </mc:Choice>
          <mc:Fallback>
            <p:sp>
              <p:nvSpPr>
                <p:cNvPr id="66" name="TextBox 65">
                  <a:extLst>
                    <a:ext uri="{FF2B5EF4-FFF2-40B4-BE49-F238E27FC236}">
                      <a16:creationId xmlns:a16="http://schemas.microsoft.com/office/drawing/2014/main" id="{4E87534D-DB64-2324-14D4-048884D0B112}"/>
                    </a:ext>
                  </a:extLst>
                </p:cNvPr>
                <p:cNvSpPr txBox="1">
                  <a:spLocks noRot="1" noChangeAspect="1" noMove="1" noResize="1" noEditPoints="1" noAdjustHandles="1" noChangeArrowheads="1" noChangeShapeType="1" noTextEdit="1"/>
                </p:cNvSpPr>
                <p:nvPr/>
              </p:nvSpPr>
              <p:spPr>
                <a:xfrm>
                  <a:off x="9758102" y="6272819"/>
                  <a:ext cx="1730795" cy="276999"/>
                </a:xfrm>
                <a:prstGeom prst="rect">
                  <a:avLst/>
                </a:prstGeom>
                <a:blipFill>
                  <a:blip r:embed="rId34"/>
                  <a:stretch>
                    <a:fillRect l="-4930" t="-31111" r="-7042" b="-51111"/>
                  </a:stretch>
                </a:blipFill>
              </p:spPr>
              <p:txBody>
                <a:bodyPr/>
                <a:lstStyle/>
                <a:p>
                  <a:r>
                    <a:rPr lang="en-US">
                      <a:noFill/>
                    </a:rPr>
                    <a:t> </a:t>
                  </a:r>
                </a:p>
              </p:txBody>
            </p:sp>
          </mc:Fallback>
        </mc:AlternateContent>
      </p:grpSp>
      <p:grpSp>
        <p:nvGrpSpPr>
          <p:cNvPr id="82" name="Group 81">
            <a:extLst>
              <a:ext uri="{FF2B5EF4-FFF2-40B4-BE49-F238E27FC236}">
                <a16:creationId xmlns:a16="http://schemas.microsoft.com/office/drawing/2014/main" id="{316275C8-8C16-7A45-2612-6C3A2268B7EF}"/>
              </a:ext>
            </a:extLst>
          </p:cNvPr>
          <p:cNvGrpSpPr/>
          <p:nvPr/>
        </p:nvGrpSpPr>
        <p:grpSpPr>
          <a:xfrm>
            <a:off x="9046728" y="1940606"/>
            <a:ext cx="2606694" cy="3774937"/>
            <a:chOff x="9010659" y="1893039"/>
            <a:chExt cx="2606694" cy="3774937"/>
          </a:xfrm>
        </p:grpSpPr>
        <p:sp>
          <p:nvSpPr>
            <p:cNvPr id="9" name="Freeform 9"/>
            <p:cNvSpPr/>
            <p:nvPr/>
          </p:nvSpPr>
          <p:spPr>
            <a:xfrm>
              <a:off x="9053981" y="1998670"/>
              <a:ext cx="2563372" cy="3656374"/>
            </a:xfrm>
            <a:custGeom>
              <a:avLst/>
              <a:gdLst/>
              <a:ahLst/>
              <a:cxnLst/>
              <a:rect l="l" t="t" r="r" b="b"/>
              <a:pathLst>
                <a:path w="1096090" h="1468704">
                  <a:moveTo>
                    <a:pt x="0" y="0"/>
                  </a:moveTo>
                  <a:lnTo>
                    <a:pt x="1096090" y="0"/>
                  </a:lnTo>
                  <a:lnTo>
                    <a:pt x="1096090" y="1468704"/>
                  </a:lnTo>
                  <a:lnTo>
                    <a:pt x="0" y="1468704"/>
                  </a:lnTo>
                  <a:close/>
                </a:path>
              </a:pathLst>
            </a:custGeom>
            <a:solidFill>
              <a:srgbClr val="000000">
                <a:alpha val="0"/>
              </a:srgbClr>
            </a:solidFill>
            <a:ln w="76200" cap="sq">
              <a:solidFill>
                <a:schemeClr val="accent3"/>
              </a:solidFill>
              <a:prstDash val="solid"/>
              <a:miter/>
            </a:ln>
            <a:effectLst>
              <a:outerShdw blurRad="50800" dist="38100" dir="2700000" algn="tl" rotWithShape="0">
                <a:prstClr val="black">
                  <a:alpha val="40000"/>
                </a:prstClr>
              </a:outerShdw>
            </a:effectLst>
          </p:spPr>
          <p:txBody>
            <a:bodyPr/>
            <a:lstStyle/>
            <a:p>
              <a:endParaRPr lang="en-US" sz="578" dirty="0">
                <a:solidFill>
                  <a:srgbClr val="000E2F"/>
                </a:solidFill>
              </a:endParaRPr>
            </a:p>
          </p:txBody>
        </p:sp>
        <p:sp>
          <p:nvSpPr>
            <p:cNvPr id="10" name="TextBox 10"/>
            <p:cNvSpPr txBox="1"/>
            <p:nvPr/>
          </p:nvSpPr>
          <p:spPr>
            <a:xfrm>
              <a:off x="9010659" y="1893039"/>
              <a:ext cx="2563372" cy="3774937"/>
            </a:xfrm>
            <a:prstGeom prst="rect">
              <a:avLst/>
            </a:prstGeom>
          </p:spPr>
          <p:txBody>
            <a:bodyPr lIns="26193" tIns="26193" rIns="26193" bIns="26193" rtlCol="0" anchor="ctr"/>
            <a:lstStyle/>
            <a:p>
              <a:pPr algn="ctr">
                <a:lnSpc>
                  <a:spcPts val="1553"/>
                </a:lnSpc>
              </a:pPr>
              <a:endParaRPr sz="578">
                <a:solidFill>
                  <a:srgbClr val="000E2F"/>
                </a:solidFill>
              </a:endParaRPr>
            </a:p>
          </p:txBody>
        </p:sp>
        <p:grpSp>
          <p:nvGrpSpPr>
            <p:cNvPr id="472" name="Group 231">
              <a:extLst>
                <a:ext uri="{FF2B5EF4-FFF2-40B4-BE49-F238E27FC236}">
                  <a16:creationId xmlns:a16="http://schemas.microsoft.com/office/drawing/2014/main" id="{338F36B5-9C7E-B401-E369-5455B246AD0A}"/>
                </a:ext>
              </a:extLst>
            </p:cNvPr>
            <p:cNvGrpSpPr/>
            <p:nvPr/>
          </p:nvGrpSpPr>
          <p:grpSpPr>
            <a:xfrm>
              <a:off x="9414763" y="4384535"/>
              <a:ext cx="2079570" cy="594612"/>
              <a:chOff x="-5947" y="-28575"/>
              <a:chExt cx="861186" cy="241649"/>
            </a:xfrm>
          </p:grpSpPr>
          <p:sp>
            <p:nvSpPr>
              <p:cNvPr id="478" name="Freeform 232">
                <a:extLst>
                  <a:ext uri="{FF2B5EF4-FFF2-40B4-BE49-F238E27FC236}">
                    <a16:creationId xmlns:a16="http://schemas.microsoft.com/office/drawing/2014/main" id="{12C683DF-D714-6F9F-8F56-2D47E5AADD86}"/>
                  </a:ext>
                </a:extLst>
              </p:cNvPr>
              <p:cNvSpPr/>
              <p:nvPr/>
            </p:nvSpPr>
            <p:spPr>
              <a:xfrm>
                <a:off x="-5947" y="3577"/>
                <a:ext cx="855239" cy="209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dirty="0">
                  <a:solidFill>
                    <a:srgbClr val="000E2F"/>
                  </a:solidFill>
                </a:endParaRPr>
              </a:p>
            </p:txBody>
          </p:sp>
          <p:sp>
            <p:nvSpPr>
              <p:cNvPr id="479" name="TextBox 233">
                <a:extLst>
                  <a:ext uri="{FF2B5EF4-FFF2-40B4-BE49-F238E27FC236}">
                    <a16:creationId xmlns:a16="http://schemas.microsoft.com/office/drawing/2014/main" id="{79638E8C-5540-C8FD-E79F-70B030FF2435}"/>
                  </a:ext>
                </a:extLst>
              </p:cNvPr>
              <p:cNvSpPr txBox="1"/>
              <p:nvPr/>
            </p:nvSpPr>
            <p:spPr>
              <a:xfrm>
                <a:off x="0" y="-28575"/>
                <a:ext cx="855239"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474" name="TextBox 235">
              <a:extLst>
                <a:ext uri="{FF2B5EF4-FFF2-40B4-BE49-F238E27FC236}">
                  <a16:creationId xmlns:a16="http://schemas.microsoft.com/office/drawing/2014/main" id="{0DEDB53E-BAC3-5B66-4B56-C71426ADEF11}"/>
                </a:ext>
              </a:extLst>
            </p:cNvPr>
            <p:cNvSpPr txBox="1"/>
            <p:nvPr/>
          </p:nvSpPr>
          <p:spPr>
            <a:xfrm>
              <a:off x="9969985" y="4600673"/>
              <a:ext cx="1499863" cy="263470"/>
            </a:xfrm>
            <a:prstGeom prst="rect">
              <a:avLst/>
            </a:prstGeom>
          </p:spPr>
          <p:txBody>
            <a:bodyPr wrap="square" lIns="0" tIns="0" rIns="0" bIns="0" rtlCol="0" anchor="t">
              <a:spAutoFit/>
            </a:bodyPr>
            <a:lstStyle/>
            <a:p>
              <a:pPr>
                <a:lnSpc>
                  <a:spcPts val="1011"/>
                </a:lnSpc>
                <a:spcBef>
                  <a:spcPct val="0"/>
                </a:spcBef>
              </a:pPr>
              <a:r>
                <a:rPr lang="en-US" sz="1154" dirty="0">
                  <a:solidFill>
                    <a:srgbClr val="000E2F"/>
                  </a:solidFill>
                  <a:ea typeface="Canva Sans"/>
                  <a:cs typeface="Canva Sans"/>
                  <a:sym typeface="Canva Sans"/>
                </a:rPr>
                <a:t>Raise community awareness</a:t>
              </a:r>
            </a:p>
          </p:txBody>
        </p:sp>
        <p:sp>
          <p:nvSpPr>
            <p:cNvPr id="2" name="Freeform 237">
              <a:extLst>
                <a:ext uri="{FF2B5EF4-FFF2-40B4-BE49-F238E27FC236}">
                  <a16:creationId xmlns:a16="http://schemas.microsoft.com/office/drawing/2014/main" id="{159221B7-56B8-8408-115C-8EB62BA4C2D7}"/>
                </a:ext>
              </a:extLst>
            </p:cNvPr>
            <p:cNvSpPr/>
            <p:nvPr/>
          </p:nvSpPr>
          <p:spPr>
            <a:xfrm>
              <a:off x="9422647" y="4467426"/>
              <a:ext cx="494110" cy="507943"/>
            </a:xfrm>
            <a:custGeom>
              <a:avLst/>
              <a:gdLst/>
              <a:ahLst/>
              <a:cxnLst/>
              <a:rect l="l" t="t" r="r" b="b"/>
              <a:pathLst>
                <a:path w="207061" h="209497">
                  <a:moveTo>
                    <a:pt x="0" y="0"/>
                  </a:moveTo>
                  <a:lnTo>
                    <a:pt x="207061" y="0"/>
                  </a:lnTo>
                  <a:lnTo>
                    <a:pt x="207061" y="209497"/>
                  </a:lnTo>
                  <a:lnTo>
                    <a:pt x="0" y="209497"/>
                  </a:lnTo>
                  <a:close/>
                </a:path>
              </a:pathLst>
            </a:custGeom>
            <a:solidFill>
              <a:schemeClr val="accent6">
                <a:lumMod val="60000"/>
                <a:lumOff val="40000"/>
                <a:alpha val="60000"/>
              </a:schemeClr>
            </a:solidFill>
            <a:ln w="12700" cap="sq">
              <a:solidFill>
                <a:srgbClr val="000E2F">
                  <a:alpha val="60000"/>
                </a:srgbClr>
              </a:solidFill>
              <a:prstDash val="solid"/>
              <a:miter/>
            </a:ln>
          </p:spPr>
          <p:txBody>
            <a:bodyPr/>
            <a:lstStyle/>
            <a:p>
              <a:endParaRPr lang="en-US" sz="578" dirty="0">
                <a:solidFill>
                  <a:srgbClr val="000E2F"/>
                </a:solidFill>
              </a:endParaRPr>
            </a:p>
          </p:txBody>
        </p:sp>
        <p:sp>
          <p:nvSpPr>
            <p:cNvPr id="261" name="TextBox 261"/>
            <p:cNvSpPr txBox="1"/>
            <p:nvPr/>
          </p:nvSpPr>
          <p:spPr>
            <a:xfrm rot="16200000">
              <a:off x="7615268" y="3739044"/>
              <a:ext cx="3260218" cy="175626"/>
            </a:xfrm>
            <a:prstGeom prst="rect">
              <a:avLst/>
            </a:prstGeom>
          </p:spPr>
          <p:txBody>
            <a:bodyPr wrap="square" lIns="0" tIns="0" rIns="0" bIns="0" rtlCol="0" anchor="t">
              <a:spAutoFit/>
            </a:bodyPr>
            <a:lstStyle/>
            <a:p>
              <a:pPr algn="ctr">
                <a:lnSpc>
                  <a:spcPts val="1445"/>
                </a:lnSpc>
              </a:pPr>
              <a:r>
                <a:rPr lang="en-US" sz="1154" b="1">
                  <a:solidFill>
                    <a:srgbClr val="000E2F"/>
                  </a:solidFill>
                  <a:ea typeface="Canva Sans"/>
                  <a:cs typeface="Canva Sans"/>
                  <a:sym typeface="Canva Sans"/>
                </a:rPr>
                <a:t>PREDICTORS OF COMMUNITY READINESS</a:t>
              </a:r>
            </a:p>
          </p:txBody>
        </p:sp>
        <p:grpSp>
          <p:nvGrpSpPr>
            <p:cNvPr id="434" name="Group 231">
              <a:extLst>
                <a:ext uri="{FF2B5EF4-FFF2-40B4-BE49-F238E27FC236}">
                  <a16:creationId xmlns:a16="http://schemas.microsoft.com/office/drawing/2014/main" id="{EDA96FBD-164A-F16D-4A1F-C30252CA78C4}"/>
                </a:ext>
              </a:extLst>
            </p:cNvPr>
            <p:cNvGrpSpPr/>
            <p:nvPr/>
          </p:nvGrpSpPr>
          <p:grpSpPr>
            <a:xfrm>
              <a:off x="9422647" y="2036345"/>
              <a:ext cx="2065209" cy="585810"/>
              <a:chOff x="0" y="-28575"/>
              <a:chExt cx="855239" cy="238072"/>
            </a:xfrm>
          </p:grpSpPr>
          <p:sp>
            <p:nvSpPr>
              <p:cNvPr id="441" name="Freeform 232">
                <a:extLst>
                  <a:ext uri="{FF2B5EF4-FFF2-40B4-BE49-F238E27FC236}">
                    <a16:creationId xmlns:a16="http://schemas.microsoft.com/office/drawing/2014/main" id="{466514C3-E2F1-2E63-8330-B102DF7AB71C}"/>
                  </a:ext>
                </a:extLst>
              </p:cNvPr>
              <p:cNvSpPr/>
              <p:nvPr/>
            </p:nvSpPr>
            <p:spPr>
              <a:xfrm>
                <a:off x="0" y="0"/>
                <a:ext cx="855239" cy="209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b="1">
                  <a:solidFill>
                    <a:srgbClr val="000E2F"/>
                  </a:solidFill>
                </a:endParaRPr>
              </a:p>
            </p:txBody>
          </p:sp>
          <p:sp>
            <p:nvSpPr>
              <p:cNvPr id="442" name="TextBox 233">
                <a:extLst>
                  <a:ext uri="{FF2B5EF4-FFF2-40B4-BE49-F238E27FC236}">
                    <a16:creationId xmlns:a16="http://schemas.microsoft.com/office/drawing/2014/main" id="{047BD51A-826D-2B4C-1C6B-96FC51AB15C9}"/>
                  </a:ext>
                </a:extLst>
              </p:cNvPr>
              <p:cNvSpPr txBox="1"/>
              <p:nvPr/>
            </p:nvSpPr>
            <p:spPr>
              <a:xfrm>
                <a:off x="0" y="-28575"/>
                <a:ext cx="855239" cy="238072"/>
              </a:xfrm>
              <a:prstGeom prst="rect">
                <a:avLst/>
              </a:prstGeom>
            </p:spPr>
            <p:txBody>
              <a:bodyPr lIns="26193" tIns="26193" rIns="26193" bIns="26193" rtlCol="0" anchor="ctr"/>
              <a:lstStyle/>
              <a:p>
                <a:pPr algn="ctr">
                  <a:lnSpc>
                    <a:spcPts val="1085"/>
                  </a:lnSpc>
                </a:pPr>
                <a:endParaRPr sz="578" b="1">
                  <a:solidFill>
                    <a:srgbClr val="000E2F"/>
                  </a:solidFill>
                </a:endParaRPr>
              </a:p>
            </p:txBody>
          </p:sp>
        </p:grpSp>
        <p:sp>
          <p:nvSpPr>
            <p:cNvPr id="436" name="TextBox 235">
              <a:extLst>
                <a:ext uri="{FF2B5EF4-FFF2-40B4-BE49-F238E27FC236}">
                  <a16:creationId xmlns:a16="http://schemas.microsoft.com/office/drawing/2014/main" id="{AD65207A-0DF7-ACD8-B362-4853BA11A8CB}"/>
                </a:ext>
              </a:extLst>
            </p:cNvPr>
            <p:cNvSpPr txBox="1"/>
            <p:nvPr/>
          </p:nvSpPr>
          <p:spPr>
            <a:xfrm>
              <a:off x="9972316" y="2253996"/>
              <a:ext cx="1499863" cy="263470"/>
            </a:xfrm>
            <a:prstGeom prst="rect">
              <a:avLst/>
            </a:prstGeom>
          </p:spPr>
          <p:txBody>
            <a:bodyPr wrap="square" lIns="0" tIns="0" rIns="0" bIns="0" rtlCol="0" anchor="t">
              <a:spAutoFit/>
            </a:bodyPr>
            <a:lstStyle/>
            <a:p>
              <a:pPr>
                <a:lnSpc>
                  <a:spcPts val="1011"/>
                </a:lnSpc>
                <a:spcBef>
                  <a:spcPct val="0"/>
                </a:spcBef>
              </a:pPr>
              <a:r>
                <a:rPr lang="en-US" sz="1154" dirty="0">
                  <a:solidFill>
                    <a:srgbClr val="000E2F"/>
                  </a:solidFill>
                  <a:ea typeface="Canva Sans"/>
                  <a:cs typeface="Canva Sans"/>
                  <a:sym typeface="Canva Sans"/>
                </a:rPr>
                <a:t>Knowledge about local prevention programs</a:t>
              </a:r>
            </a:p>
          </p:txBody>
        </p:sp>
        <p:grpSp>
          <p:nvGrpSpPr>
            <p:cNvPr id="437" name="Group 236">
              <a:extLst>
                <a:ext uri="{FF2B5EF4-FFF2-40B4-BE49-F238E27FC236}">
                  <a16:creationId xmlns:a16="http://schemas.microsoft.com/office/drawing/2014/main" id="{6028A027-F85F-9FB5-226E-A062BFD3A3B4}"/>
                </a:ext>
              </a:extLst>
            </p:cNvPr>
            <p:cNvGrpSpPr/>
            <p:nvPr/>
          </p:nvGrpSpPr>
          <p:grpSpPr>
            <a:xfrm>
              <a:off x="9423929" y="2037713"/>
              <a:ext cx="499347" cy="594159"/>
              <a:chOff x="-2194" y="-28575"/>
              <a:chExt cx="209255" cy="238072"/>
            </a:xfrm>
          </p:grpSpPr>
          <p:sp>
            <p:nvSpPr>
              <p:cNvPr id="439" name="Freeform 237">
                <a:extLst>
                  <a:ext uri="{FF2B5EF4-FFF2-40B4-BE49-F238E27FC236}">
                    <a16:creationId xmlns:a16="http://schemas.microsoft.com/office/drawing/2014/main" id="{850FEB2F-F6C4-7E80-24F6-C1FF48A71967}"/>
                  </a:ext>
                </a:extLst>
              </p:cNvPr>
              <p:cNvSpPr/>
              <p:nvPr/>
            </p:nvSpPr>
            <p:spPr>
              <a:xfrm>
                <a:off x="-2194" y="-2628"/>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4">
                  <a:lumMod val="60000"/>
                  <a:lumOff val="40000"/>
                  <a:alpha val="60000"/>
                </a:schemeClr>
              </a:solidFill>
              <a:ln w="12700" cap="sq">
                <a:solidFill>
                  <a:srgbClr val="000E2F">
                    <a:alpha val="60000"/>
                  </a:srgbClr>
                </a:solidFill>
                <a:prstDash val="solid"/>
                <a:miter/>
              </a:ln>
            </p:spPr>
            <p:txBody>
              <a:bodyPr/>
              <a:lstStyle/>
              <a:p>
                <a:endParaRPr lang="en-US" sz="578" b="1">
                  <a:solidFill>
                    <a:srgbClr val="000E2F"/>
                  </a:solidFill>
                </a:endParaRPr>
              </a:p>
            </p:txBody>
          </p:sp>
          <p:sp>
            <p:nvSpPr>
              <p:cNvPr id="440" name="TextBox 238">
                <a:extLst>
                  <a:ext uri="{FF2B5EF4-FFF2-40B4-BE49-F238E27FC236}">
                    <a16:creationId xmlns:a16="http://schemas.microsoft.com/office/drawing/2014/main" id="{2AD6414E-435C-515A-DAA6-78CC03A86C0A}"/>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b="1">
                  <a:solidFill>
                    <a:srgbClr val="000E2F"/>
                  </a:solidFill>
                </a:endParaRPr>
              </a:p>
            </p:txBody>
          </p:sp>
        </p:grpSp>
        <p:sp>
          <p:nvSpPr>
            <p:cNvPr id="438" name="Freeform 239">
              <a:extLst>
                <a:ext uri="{FF2B5EF4-FFF2-40B4-BE49-F238E27FC236}">
                  <a16:creationId xmlns:a16="http://schemas.microsoft.com/office/drawing/2014/main" id="{0CD2E447-0E47-329C-60B4-2AE17A5F5811}"/>
                </a:ext>
              </a:extLst>
            </p:cNvPr>
            <p:cNvSpPr/>
            <p:nvPr/>
          </p:nvSpPr>
          <p:spPr>
            <a:xfrm>
              <a:off x="9464362" y="2183471"/>
              <a:ext cx="405755" cy="342743"/>
            </a:xfrm>
            <a:custGeom>
              <a:avLst/>
              <a:gdLst/>
              <a:ahLst/>
              <a:cxnLst/>
              <a:rect l="l" t="t" r="r" b="b"/>
              <a:pathLst>
                <a:path w="818764" h="649894">
                  <a:moveTo>
                    <a:pt x="0" y="0"/>
                  </a:moveTo>
                  <a:lnTo>
                    <a:pt x="818763" y="0"/>
                  </a:lnTo>
                  <a:lnTo>
                    <a:pt x="818763" y="649894"/>
                  </a:lnTo>
                  <a:lnTo>
                    <a:pt x="0" y="649894"/>
                  </a:lnTo>
                  <a:lnTo>
                    <a:pt x="0" y="0"/>
                  </a:lnTo>
                  <a:close/>
                </a:path>
              </a:pathLst>
            </a:custGeom>
            <a:blipFill>
              <a:blip r:embed="rId6">
                <a:extLst>
                  <a:ext uri="{96DAC541-7B7A-43D3-8B79-37D633B846F1}">
                    <asvg:svgBlip xmlns:asvg="http://schemas.microsoft.com/office/drawing/2016/SVG/main" r:embed="rId35"/>
                  </a:ext>
                </a:extLst>
              </a:blip>
              <a:stretch>
                <a:fillRect/>
              </a:stretch>
            </a:blipFill>
          </p:spPr>
          <p:txBody>
            <a:bodyPr/>
            <a:lstStyle/>
            <a:p>
              <a:endParaRPr lang="en-US" sz="578" b="1">
                <a:solidFill>
                  <a:srgbClr val="000E2F"/>
                </a:solidFill>
              </a:endParaRPr>
            </a:p>
          </p:txBody>
        </p:sp>
        <p:grpSp>
          <p:nvGrpSpPr>
            <p:cNvPr id="443" name="Group 442">
              <a:extLst>
                <a:ext uri="{FF2B5EF4-FFF2-40B4-BE49-F238E27FC236}">
                  <a16:creationId xmlns:a16="http://schemas.microsoft.com/office/drawing/2014/main" id="{9AC0B512-C812-3C79-9E3C-B3123B9D294B}"/>
                </a:ext>
              </a:extLst>
            </p:cNvPr>
            <p:cNvGrpSpPr/>
            <p:nvPr/>
          </p:nvGrpSpPr>
          <p:grpSpPr>
            <a:xfrm>
              <a:off x="9414764" y="2625829"/>
              <a:ext cx="2067628" cy="594159"/>
              <a:chOff x="2987737" y="1277808"/>
              <a:chExt cx="1791944" cy="514938"/>
            </a:xfrm>
          </p:grpSpPr>
          <p:sp>
            <p:nvSpPr>
              <p:cNvPr id="444" name="Freeform 232">
                <a:extLst>
                  <a:ext uri="{FF2B5EF4-FFF2-40B4-BE49-F238E27FC236}">
                    <a16:creationId xmlns:a16="http://schemas.microsoft.com/office/drawing/2014/main" id="{BA8F3ADE-87CF-87D4-B9F6-8A96C3525B2C}"/>
                  </a:ext>
                </a:extLst>
              </p:cNvPr>
              <p:cNvSpPr/>
              <p:nvPr/>
            </p:nvSpPr>
            <p:spPr>
              <a:xfrm>
                <a:off x="2989833" y="1337996"/>
                <a:ext cx="1789848" cy="446764"/>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446" name="TextBox 235">
                <a:extLst>
                  <a:ext uri="{FF2B5EF4-FFF2-40B4-BE49-F238E27FC236}">
                    <a16:creationId xmlns:a16="http://schemas.microsoft.com/office/drawing/2014/main" id="{679C14DF-06F4-5276-436D-91C788DBA7D2}"/>
                  </a:ext>
                </a:extLst>
              </p:cNvPr>
              <p:cNvSpPr txBox="1"/>
              <p:nvPr/>
            </p:nvSpPr>
            <p:spPr>
              <a:xfrm>
                <a:off x="3469981" y="1471892"/>
                <a:ext cx="1299881" cy="228341"/>
              </a:xfrm>
              <a:prstGeom prst="rect">
                <a:avLst/>
              </a:prstGeom>
            </p:spPr>
            <p:txBody>
              <a:bodyPr wrap="square" lIns="0" tIns="0" rIns="0" bIns="0" rtlCol="0" anchor="t">
                <a:spAutoFit/>
              </a:bodyPr>
              <a:lstStyle/>
              <a:p>
                <a:pPr>
                  <a:lnSpc>
                    <a:spcPts val="1011"/>
                  </a:lnSpc>
                  <a:spcBef>
                    <a:spcPct val="0"/>
                  </a:spcBef>
                </a:pPr>
                <a:r>
                  <a:rPr lang="en-US" sz="1154">
                    <a:solidFill>
                      <a:srgbClr val="000E2F"/>
                    </a:solidFill>
                    <a:ea typeface="Canva Sans"/>
                    <a:cs typeface="Canva Sans"/>
                    <a:sym typeface="Canva Sans"/>
                  </a:rPr>
                  <a:t>Concern about prevention</a:t>
                </a:r>
              </a:p>
            </p:txBody>
          </p:sp>
          <p:grpSp>
            <p:nvGrpSpPr>
              <p:cNvPr id="447" name="Group 236">
                <a:extLst>
                  <a:ext uri="{FF2B5EF4-FFF2-40B4-BE49-F238E27FC236}">
                    <a16:creationId xmlns:a16="http://schemas.microsoft.com/office/drawing/2014/main" id="{93FCF9C4-4CE8-397E-4BD4-53889490F30D}"/>
                  </a:ext>
                </a:extLst>
              </p:cNvPr>
              <p:cNvGrpSpPr/>
              <p:nvPr/>
            </p:nvGrpSpPr>
            <p:grpSpPr>
              <a:xfrm>
                <a:off x="2987737" y="1277808"/>
                <a:ext cx="435787" cy="514938"/>
                <a:chOff x="-3654" y="-28575"/>
                <a:chExt cx="210715" cy="238072"/>
              </a:xfrm>
            </p:grpSpPr>
            <p:sp>
              <p:nvSpPr>
                <p:cNvPr id="449" name="Freeform 237">
                  <a:extLst>
                    <a:ext uri="{FF2B5EF4-FFF2-40B4-BE49-F238E27FC236}">
                      <a16:creationId xmlns:a16="http://schemas.microsoft.com/office/drawing/2014/main" id="{B5198496-6C6F-615D-3E1E-41A6A84468C3}"/>
                    </a:ext>
                  </a:extLst>
                </p:cNvPr>
                <p:cNvSpPr/>
                <p:nvPr/>
              </p:nvSpPr>
              <p:spPr>
                <a:xfrm>
                  <a:off x="-3654" y="-3143"/>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4">
                    <a:lumMod val="60000"/>
                    <a:lumOff val="40000"/>
                    <a:alpha val="60000"/>
                  </a:schemeClr>
                </a:solidFill>
                <a:ln w="12700" cap="sq">
                  <a:solidFill>
                    <a:srgbClr val="000E2F">
                      <a:alpha val="60000"/>
                    </a:srgbClr>
                  </a:solidFill>
                  <a:prstDash val="solid"/>
                  <a:miter/>
                </a:ln>
              </p:spPr>
              <p:txBody>
                <a:bodyPr/>
                <a:lstStyle/>
                <a:p>
                  <a:endParaRPr lang="en-US" sz="578">
                    <a:solidFill>
                      <a:srgbClr val="000E2F"/>
                    </a:solidFill>
                  </a:endParaRPr>
                </a:p>
              </p:txBody>
            </p:sp>
            <p:sp>
              <p:nvSpPr>
                <p:cNvPr id="450" name="TextBox 238">
                  <a:extLst>
                    <a:ext uri="{FF2B5EF4-FFF2-40B4-BE49-F238E27FC236}">
                      <a16:creationId xmlns:a16="http://schemas.microsoft.com/office/drawing/2014/main" id="{A5405830-EFC0-30B1-DAC3-41133E2DB3C5}"/>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448" name="Freeform 229">
                <a:extLst>
                  <a:ext uri="{FF2B5EF4-FFF2-40B4-BE49-F238E27FC236}">
                    <a16:creationId xmlns:a16="http://schemas.microsoft.com/office/drawing/2014/main" id="{6C14AB22-8E8E-362F-C8AA-D64DDFEBB8EC}"/>
                  </a:ext>
                </a:extLst>
              </p:cNvPr>
              <p:cNvSpPr/>
              <p:nvPr/>
            </p:nvSpPr>
            <p:spPr>
              <a:xfrm>
                <a:off x="3076838" y="1376286"/>
                <a:ext cx="302159" cy="350388"/>
              </a:xfrm>
              <a:custGeom>
                <a:avLst/>
                <a:gdLst/>
                <a:ahLst/>
                <a:cxnLst/>
                <a:rect l="l" t="t" r="r" b="b"/>
                <a:pathLst>
                  <a:path w="602655" h="817159">
                    <a:moveTo>
                      <a:pt x="0" y="0"/>
                    </a:moveTo>
                    <a:lnTo>
                      <a:pt x="602655" y="0"/>
                    </a:lnTo>
                    <a:lnTo>
                      <a:pt x="602655" y="817159"/>
                    </a:lnTo>
                    <a:lnTo>
                      <a:pt x="0" y="817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578">
                  <a:solidFill>
                    <a:srgbClr val="000E2F"/>
                  </a:solidFill>
                </a:endParaRPr>
              </a:p>
            </p:txBody>
          </p:sp>
        </p:grpSp>
        <p:grpSp>
          <p:nvGrpSpPr>
            <p:cNvPr id="5" name="Group 4">
              <a:extLst>
                <a:ext uri="{FF2B5EF4-FFF2-40B4-BE49-F238E27FC236}">
                  <a16:creationId xmlns:a16="http://schemas.microsoft.com/office/drawing/2014/main" id="{749F8FD3-88A9-E550-4939-96F28BF2E31B}"/>
                </a:ext>
              </a:extLst>
            </p:cNvPr>
            <p:cNvGrpSpPr/>
            <p:nvPr/>
          </p:nvGrpSpPr>
          <p:grpSpPr>
            <a:xfrm>
              <a:off x="9022662" y="4926922"/>
              <a:ext cx="2471671" cy="637083"/>
              <a:chOff x="7478653" y="2423582"/>
              <a:chExt cx="2142115" cy="552139"/>
            </a:xfrm>
          </p:grpSpPr>
          <p:sp>
            <p:nvSpPr>
              <p:cNvPr id="488" name="Freeform 232">
                <a:extLst>
                  <a:ext uri="{FF2B5EF4-FFF2-40B4-BE49-F238E27FC236}">
                    <a16:creationId xmlns:a16="http://schemas.microsoft.com/office/drawing/2014/main" id="{28BDD4A7-620C-2A48-6A03-2EE3A728DDA6}"/>
                  </a:ext>
                </a:extLst>
              </p:cNvPr>
              <p:cNvSpPr/>
              <p:nvPr/>
            </p:nvSpPr>
            <p:spPr>
              <a:xfrm>
                <a:off x="7830920" y="2528957"/>
                <a:ext cx="1789848" cy="446764"/>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dirty="0">
                  <a:solidFill>
                    <a:srgbClr val="000E2F"/>
                  </a:solidFill>
                </a:endParaRPr>
              </a:p>
            </p:txBody>
          </p:sp>
          <p:sp>
            <p:nvSpPr>
              <p:cNvPr id="490" name="TextBox 235">
                <a:extLst>
                  <a:ext uri="{FF2B5EF4-FFF2-40B4-BE49-F238E27FC236}">
                    <a16:creationId xmlns:a16="http://schemas.microsoft.com/office/drawing/2014/main" id="{6CBCFB99-908D-DE7E-F865-33C06CEC2332}"/>
                  </a:ext>
                </a:extLst>
              </p:cNvPr>
              <p:cNvSpPr txBox="1"/>
              <p:nvPr/>
            </p:nvSpPr>
            <p:spPr>
              <a:xfrm>
                <a:off x="8302538" y="2724466"/>
                <a:ext cx="859921" cy="118866"/>
              </a:xfrm>
              <a:prstGeom prst="rect">
                <a:avLst/>
              </a:prstGeom>
            </p:spPr>
            <p:txBody>
              <a:bodyPr wrap="square" lIns="0" tIns="0" rIns="0" bIns="0" rtlCol="0" anchor="t">
                <a:spAutoFit/>
              </a:bodyPr>
              <a:lstStyle/>
              <a:p>
                <a:pPr>
                  <a:lnSpc>
                    <a:spcPts val="1011"/>
                  </a:lnSpc>
                  <a:spcBef>
                    <a:spcPct val="0"/>
                  </a:spcBef>
                </a:pPr>
                <a:r>
                  <a:rPr lang="en-US" sz="1154" dirty="0">
                    <a:solidFill>
                      <a:srgbClr val="000E2F"/>
                    </a:solidFill>
                    <a:ea typeface="Canva Sans"/>
                    <a:cs typeface="Canva Sans"/>
                    <a:sym typeface="Canva Sans"/>
                  </a:rPr>
                  <a:t>Collect data</a:t>
                </a:r>
              </a:p>
            </p:txBody>
          </p:sp>
          <p:grpSp>
            <p:nvGrpSpPr>
              <p:cNvPr id="491" name="Group 236">
                <a:extLst>
                  <a:ext uri="{FF2B5EF4-FFF2-40B4-BE49-F238E27FC236}">
                    <a16:creationId xmlns:a16="http://schemas.microsoft.com/office/drawing/2014/main" id="{0FCE9462-FFE9-410A-3B1D-4F7FACBDBD1C}"/>
                  </a:ext>
                </a:extLst>
              </p:cNvPr>
              <p:cNvGrpSpPr/>
              <p:nvPr/>
            </p:nvGrpSpPr>
            <p:grpSpPr>
              <a:xfrm>
                <a:off x="7478653" y="2423582"/>
                <a:ext cx="780495" cy="549197"/>
                <a:chOff x="0" y="-28575"/>
                <a:chExt cx="377391" cy="259715"/>
              </a:xfrm>
            </p:grpSpPr>
            <p:sp>
              <p:nvSpPr>
                <p:cNvPr id="493" name="Freeform 237">
                  <a:extLst>
                    <a:ext uri="{FF2B5EF4-FFF2-40B4-BE49-F238E27FC236}">
                      <a16:creationId xmlns:a16="http://schemas.microsoft.com/office/drawing/2014/main" id="{9B05A27F-2CD4-6396-0CE4-9EE2102EF1ED}"/>
                    </a:ext>
                  </a:extLst>
                </p:cNvPr>
                <p:cNvSpPr/>
                <p:nvPr/>
              </p:nvSpPr>
              <p:spPr>
                <a:xfrm>
                  <a:off x="170330" y="21643"/>
                  <a:ext cx="207061" cy="209497"/>
                </a:xfrm>
                <a:custGeom>
                  <a:avLst/>
                  <a:gdLst/>
                  <a:ahLst/>
                  <a:cxnLst/>
                  <a:rect l="l" t="t" r="r" b="b"/>
                  <a:pathLst>
                    <a:path w="207061" h="209497">
                      <a:moveTo>
                        <a:pt x="0" y="0"/>
                      </a:moveTo>
                      <a:lnTo>
                        <a:pt x="207061" y="0"/>
                      </a:lnTo>
                      <a:lnTo>
                        <a:pt x="207061" y="209497"/>
                      </a:lnTo>
                      <a:lnTo>
                        <a:pt x="0" y="209497"/>
                      </a:lnTo>
                      <a:close/>
                    </a:path>
                  </a:pathLst>
                </a:custGeom>
                <a:solidFill>
                  <a:schemeClr val="accent6">
                    <a:lumMod val="60000"/>
                    <a:lumOff val="40000"/>
                    <a:alpha val="60000"/>
                  </a:schemeClr>
                </a:solidFill>
                <a:ln w="12700" cap="sq">
                  <a:solidFill>
                    <a:srgbClr val="000E2F">
                      <a:alpha val="60000"/>
                    </a:srgbClr>
                  </a:solidFill>
                  <a:prstDash val="solid"/>
                  <a:miter/>
                </a:ln>
              </p:spPr>
              <p:txBody>
                <a:bodyPr/>
                <a:lstStyle/>
                <a:p>
                  <a:endParaRPr lang="en-US" sz="578" dirty="0">
                    <a:solidFill>
                      <a:srgbClr val="000E2F"/>
                    </a:solidFill>
                  </a:endParaRPr>
                </a:p>
              </p:txBody>
            </p:sp>
            <p:sp>
              <p:nvSpPr>
                <p:cNvPr id="494" name="TextBox 238">
                  <a:extLst>
                    <a:ext uri="{FF2B5EF4-FFF2-40B4-BE49-F238E27FC236}">
                      <a16:creationId xmlns:a16="http://schemas.microsoft.com/office/drawing/2014/main" id="{97C2664B-42DA-6D1B-96A9-6CC3CCD7C2DF}"/>
                    </a:ext>
                  </a:extLst>
                </p:cNvPr>
                <p:cNvSpPr txBox="1"/>
                <p:nvPr/>
              </p:nvSpPr>
              <p:spPr>
                <a:xfrm>
                  <a:off x="0" y="-28575"/>
                  <a:ext cx="207061" cy="238072"/>
                </a:xfrm>
                <a:prstGeom prst="rect">
                  <a:avLst/>
                </a:prstGeom>
              </p:spPr>
              <p:txBody>
                <a:bodyPr lIns="26193" tIns="26193" rIns="26193" bIns="26193" rtlCol="0" anchor="ctr"/>
                <a:lstStyle/>
                <a:p>
                  <a:pPr algn="ctr">
                    <a:lnSpc>
                      <a:spcPts val="1085"/>
                    </a:lnSpc>
                  </a:pPr>
                  <a:endParaRPr sz="578">
                    <a:solidFill>
                      <a:srgbClr val="000E2F"/>
                    </a:solidFill>
                  </a:endParaRPr>
                </a:p>
              </p:txBody>
            </p:sp>
          </p:grpSp>
          <p:sp>
            <p:nvSpPr>
              <p:cNvPr id="492" name="Freeform 171">
                <a:extLst>
                  <a:ext uri="{FF2B5EF4-FFF2-40B4-BE49-F238E27FC236}">
                    <a16:creationId xmlns:a16="http://schemas.microsoft.com/office/drawing/2014/main" id="{4E30B644-8479-A81D-885A-433E6562C5BF}"/>
                  </a:ext>
                </a:extLst>
              </p:cNvPr>
              <p:cNvSpPr/>
              <p:nvPr/>
            </p:nvSpPr>
            <p:spPr>
              <a:xfrm>
                <a:off x="7878257" y="2575046"/>
                <a:ext cx="337859" cy="348061"/>
              </a:xfrm>
              <a:custGeom>
                <a:avLst/>
                <a:gdLst/>
                <a:ahLst/>
                <a:cxnLst/>
                <a:rect l="l" t="t" r="r" b="b"/>
                <a:pathLst>
                  <a:path w="804502" h="804502">
                    <a:moveTo>
                      <a:pt x="0" y="0"/>
                    </a:moveTo>
                    <a:lnTo>
                      <a:pt x="804502" y="0"/>
                    </a:lnTo>
                    <a:lnTo>
                      <a:pt x="804502" y="804502"/>
                    </a:lnTo>
                    <a:lnTo>
                      <a:pt x="0" y="804502"/>
                    </a:lnTo>
                    <a:lnTo>
                      <a:pt x="0" y="0"/>
                    </a:lnTo>
                    <a:close/>
                  </a:path>
                </a:pathLst>
              </a:custGeom>
              <a:blipFill>
                <a:blip r:embed="rId14">
                  <a:extLst>
                    <a:ext uri="{96DAC541-7B7A-43D3-8B79-37D633B846F1}">
                      <asvg:svgBlip xmlns:asvg="http://schemas.microsoft.com/office/drawing/2016/SVG/main" r:embed="rId36"/>
                    </a:ext>
                  </a:extLst>
                </a:blip>
                <a:stretch>
                  <a:fillRect/>
                </a:stretch>
              </a:blipFill>
            </p:spPr>
            <p:txBody>
              <a:bodyPr/>
              <a:lstStyle/>
              <a:p>
                <a:endParaRPr lang="en-US" sz="578" dirty="0">
                  <a:solidFill>
                    <a:srgbClr val="000E2F"/>
                  </a:solidFill>
                </a:endParaRPr>
              </a:p>
            </p:txBody>
          </p:sp>
        </p:grpSp>
        <p:sp>
          <p:nvSpPr>
            <p:cNvPr id="471" name="Freeform 181">
              <a:extLst>
                <a:ext uri="{FF2B5EF4-FFF2-40B4-BE49-F238E27FC236}">
                  <a16:creationId xmlns:a16="http://schemas.microsoft.com/office/drawing/2014/main" id="{93A3EB35-9EF8-82B3-D7EE-C669855098EF}"/>
                </a:ext>
              </a:extLst>
            </p:cNvPr>
            <p:cNvSpPr/>
            <p:nvPr/>
          </p:nvSpPr>
          <p:spPr>
            <a:xfrm>
              <a:off x="9534321" y="4521042"/>
              <a:ext cx="335262" cy="387533"/>
            </a:xfrm>
            <a:custGeom>
              <a:avLst/>
              <a:gdLst/>
              <a:ahLst/>
              <a:cxnLst/>
              <a:rect l="l" t="t" r="r" b="b"/>
              <a:pathLst>
                <a:path w="632914" h="793623">
                  <a:moveTo>
                    <a:pt x="0" y="0"/>
                  </a:moveTo>
                  <a:lnTo>
                    <a:pt x="632915" y="0"/>
                  </a:lnTo>
                  <a:lnTo>
                    <a:pt x="632915" y="793623"/>
                  </a:lnTo>
                  <a:lnTo>
                    <a:pt x="0" y="793623"/>
                  </a:lnTo>
                  <a:lnTo>
                    <a:pt x="0" y="0"/>
                  </a:lnTo>
                  <a:close/>
                </a:path>
              </a:pathLst>
            </a:custGeom>
            <a:blipFill>
              <a:blip r:embed="rId16">
                <a:extLst>
                  <a:ext uri="{96DAC541-7B7A-43D3-8B79-37D633B846F1}">
                    <asvg:svgBlip xmlns:asvg="http://schemas.microsoft.com/office/drawing/2016/SVG/main" r:embed="rId37"/>
                  </a:ext>
                </a:extLst>
              </a:blip>
              <a:stretch>
                <a:fillRect/>
              </a:stretch>
            </a:blipFill>
          </p:spPr>
          <p:txBody>
            <a:bodyPr/>
            <a:lstStyle/>
            <a:p>
              <a:endParaRPr lang="en-US" sz="578" dirty="0">
                <a:solidFill>
                  <a:srgbClr val="000E2F"/>
                </a:solidFill>
              </a:endParaRPr>
            </a:p>
          </p:txBody>
        </p:sp>
        <p:grpSp>
          <p:nvGrpSpPr>
            <p:cNvPr id="73" name="Group 72">
              <a:extLst>
                <a:ext uri="{FF2B5EF4-FFF2-40B4-BE49-F238E27FC236}">
                  <a16:creationId xmlns:a16="http://schemas.microsoft.com/office/drawing/2014/main" id="{87AE5F8D-E6D0-C05A-3FA2-7A9F0BC2608B}"/>
                </a:ext>
              </a:extLst>
            </p:cNvPr>
            <p:cNvGrpSpPr/>
            <p:nvPr/>
          </p:nvGrpSpPr>
          <p:grpSpPr>
            <a:xfrm>
              <a:off x="9412278" y="3278092"/>
              <a:ext cx="2070177" cy="1110759"/>
              <a:chOff x="1178861" y="759165"/>
              <a:chExt cx="2070177" cy="1110759"/>
            </a:xfrm>
          </p:grpSpPr>
          <p:sp>
            <p:nvSpPr>
              <p:cNvPr id="74" name="Freeform 232">
                <a:extLst>
                  <a:ext uri="{FF2B5EF4-FFF2-40B4-BE49-F238E27FC236}">
                    <a16:creationId xmlns:a16="http://schemas.microsoft.com/office/drawing/2014/main" id="{63485E8F-CCFC-98F6-A4C7-9A9E8AD0A815}"/>
                  </a:ext>
                </a:extLst>
              </p:cNvPr>
              <p:cNvSpPr/>
              <p:nvPr/>
            </p:nvSpPr>
            <p:spPr>
              <a:xfrm>
                <a:off x="1178861" y="1354427"/>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75" name="TextBox 235">
                <a:extLst>
                  <a:ext uri="{FF2B5EF4-FFF2-40B4-BE49-F238E27FC236}">
                    <a16:creationId xmlns:a16="http://schemas.microsoft.com/office/drawing/2014/main" id="{6A8BD080-50E2-92C4-4D4F-80289BCAA266}"/>
                  </a:ext>
                </a:extLst>
              </p:cNvPr>
              <p:cNvSpPr txBox="1"/>
              <p:nvPr/>
            </p:nvSpPr>
            <p:spPr>
              <a:xfrm>
                <a:off x="1724690" y="1579218"/>
                <a:ext cx="1197044" cy="137153"/>
              </a:xfrm>
              <a:prstGeom prst="rect">
                <a:avLst/>
              </a:prstGeom>
            </p:spPr>
            <p:txBody>
              <a:bodyPr wrap="square" lIns="0" tIns="0" rIns="0" bIns="0" rtlCol="0" anchor="t">
                <a:spAutoFit/>
              </a:bodyPr>
              <a:lstStyle/>
              <a:p>
                <a:pPr>
                  <a:lnSpc>
                    <a:spcPts val="1011"/>
                  </a:lnSpc>
                  <a:spcBef>
                    <a:spcPct val="0"/>
                  </a:spcBef>
                </a:pPr>
                <a:r>
                  <a:rPr lang="en-US" sz="1154" dirty="0">
                    <a:solidFill>
                      <a:srgbClr val="000E2F"/>
                    </a:solidFill>
                    <a:ea typeface="Canva Sans"/>
                    <a:cs typeface="Canva Sans"/>
                    <a:sym typeface="Canva Sans"/>
                  </a:rPr>
                  <a:t>Political support</a:t>
                </a:r>
              </a:p>
            </p:txBody>
          </p:sp>
          <p:sp>
            <p:nvSpPr>
              <p:cNvPr id="76" name="Freeform 237">
                <a:extLst>
                  <a:ext uri="{FF2B5EF4-FFF2-40B4-BE49-F238E27FC236}">
                    <a16:creationId xmlns:a16="http://schemas.microsoft.com/office/drawing/2014/main" id="{93082C54-4FB6-E3EB-8F6B-F311521283E9}"/>
                  </a:ext>
                </a:extLst>
              </p:cNvPr>
              <p:cNvSpPr/>
              <p:nvPr/>
            </p:nvSpPr>
            <p:spPr>
              <a:xfrm>
                <a:off x="1178861" y="1347079"/>
                <a:ext cx="494111" cy="522845"/>
              </a:xfrm>
              <a:custGeom>
                <a:avLst/>
                <a:gdLst/>
                <a:ahLst/>
                <a:cxnLst/>
                <a:rect l="l" t="t" r="r" b="b"/>
                <a:pathLst>
                  <a:path w="207061" h="209497">
                    <a:moveTo>
                      <a:pt x="0" y="0"/>
                    </a:moveTo>
                    <a:lnTo>
                      <a:pt x="207061" y="0"/>
                    </a:lnTo>
                    <a:lnTo>
                      <a:pt x="207061" y="209497"/>
                    </a:lnTo>
                    <a:lnTo>
                      <a:pt x="0" y="209497"/>
                    </a:lnTo>
                    <a:close/>
                  </a:path>
                </a:pathLst>
              </a:custGeom>
              <a:solidFill>
                <a:schemeClr val="accent2">
                  <a:lumMod val="60000"/>
                  <a:lumOff val="40000"/>
                  <a:alpha val="60000"/>
                </a:schemeClr>
              </a:solidFill>
              <a:ln w="12700" cap="sq">
                <a:solidFill>
                  <a:srgbClr val="000E2F">
                    <a:alpha val="60000"/>
                  </a:srgbClr>
                </a:solidFill>
                <a:prstDash val="solid"/>
                <a:miter/>
              </a:ln>
            </p:spPr>
            <p:txBody>
              <a:bodyPr/>
              <a:lstStyle/>
              <a:p>
                <a:endParaRPr lang="en-US" sz="578" dirty="0">
                  <a:solidFill>
                    <a:srgbClr val="000E2F"/>
                  </a:solidFill>
                </a:endParaRPr>
              </a:p>
            </p:txBody>
          </p:sp>
          <p:sp>
            <p:nvSpPr>
              <p:cNvPr id="77" name="Freeform 113">
                <a:extLst>
                  <a:ext uri="{FF2B5EF4-FFF2-40B4-BE49-F238E27FC236}">
                    <a16:creationId xmlns:a16="http://schemas.microsoft.com/office/drawing/2014/main" id="{A395754B-BFBF-25EC-E2F3-29F8C792C27E}"/>
                  </a:ext>
                </a:extLst>
              </p:cNvPr>
              <p:cNvSpPr/>
              <p:nvPr/>
            </p:nvSpPr>
            <p:spPr>
              <a:xfrm>
                <a:off x="1265169" y="1415649"/>
                <a:ext cx="328206" cy="395575"/>
              </a:xfrm>
              <a:custGeom>
                <a:avLst/>
                <a:gdLst/>
                <a:ahLst/>
                <a:cxnLst/>
                <a:rect l="l" t="t" r="r" b="b"/>
                <a:pathLst>
                  <a:path w="679161" h="946511">
                    <a:moveTo>
                      <a:pt x="0" y="0"/>
                    </a:moveTo>
                    <a:lnTo>
                      <a:pt x="679161" y="0"/>
                    </a:lnTo>
                    <a:lnTo>
                      <a:pt x="679161" y="946511"/>
                    </a:lnTo>
                    <a:lnTo>
                      <a:pt x="0" y="946511"/>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sz="578">
                  <a:solidFill>
                    <a:srgbClr val="000E2F"/>
                  </a:solidFill>
                </a:endParaRPr>
              </a:p>
            </p:txBody>
          </p:sp>
          <p:sp>
            <p:nvSpPr>
              <p:cNvPr id="78" name="Freeform 232">
                <a:extLst>
                  <a:ext uri="{FF2B5EF4-FFF2-40B4-BE49-F238E27FC236}">
                    <a16:creationId xmlns:a16="http://schemas.microsoft.com/office/drawing/2014/main" id="{856AF84A-8D75-D978-86A0-8901AE3A4D29}"/>
                  </a:ext>
                </a:extLst>
              </p:cNvPr>
              <p:cNvSpPr/>
              <p:nvPr/>
            </p:nvSpPr>
            <p:spPr>
              <a:xfrm>
                <a:off x="1183829" y="761713"/>
                <a:ext cx="2065209" cy="515497"/>
              </a:xfrm>
              <a:custGeom>
                <a:avLst/>
                <a:gdLst/>
                <a:ahLst/>
                <a:cxnLst/>
                <a:rect l="l" t="t" r="r" b="b"/>
                <a:pathLst>
                  <a:path w="855239" h="209497">
                    <a:moveTo>
                      <a:pt x="0" y="0"/>
                    </a:moveTo>
                    <a:lnTo>
                      <a:pt x="855239" y="0"/>
                    </a:lnTo>
                    <a:lnTo>
                      <a:pt x="855239" y="209497"/>
                    </a:lnTo>
                    <a:lnTo>
                      <a:pt x="0" y="209497"/>
                    </a:lnTo>
                    <a:close/>
                  </a:path>
                </a:pathLst>
              </a:custGeom>
              <a:solidFill>
                <a:srgbClr val="000000">
                  <a:alpha val="0"/>
                </a:srgbClr>
              </a:solidFill>
              <a:ln w="9525" cap="sq">
                <a:solidFill>
                  <a:srgbClr val="000E2F"/>
                </a:solidFill>
                <a:prstDash val="solid"/>
                <a:miter/>
              </a:ln>
            </p:spPr>
            <p:txBody>
              <a:bodyPr/>
              <a:lstStyle/>
              <a:p>
                <a:endParaRPr lang="en-US" sz="578">
                  <a:solidFill>
                    <a:srgbClr val="000E2F"/>
                  </a:solidFill>
                </a:endParaRPr>
              </a:p>
            </p:txBody>
          </p:sp>
          <p:sp>
            <p:nvSpPr>
              <p:cNvPr id="79" name="TextBox 235">
                <a:extLst>
                  <a:ext uri="{FF2B5EF4-FFF2-40B4-BE49-F238E27FC236}">
                    <a16:creationId xmlns:a16="http://schemas.microsoft.com/office/drawing/2014/main" id="{8022342B-AC0E-5E59-FF3D-9B2150677177}"/>
                  </a:ext>
                </a:extLst>
              </p:cNvPr>
              <p:cNvSpPr txBox="1"/>
              <p:nvPr/>
            </p:nvSpPr>
            <p:spPr>
              <a:xfrm>
                <a:off x="1718004" y="970495"/>
                <a:ext cx="1499863" cy="137153"/>
              </a:xfrm>
              <a:prstGeom prst="rect">
                <a:avLst/>
              </a:prstGeom>
            </p:spPr>
            <p:txBody>
              <a:bodyPr wrap="square" lIns="0" tIns="0" rIns="0" bIns="0" rtlCol="0" anchor="t">
                <a:spAutoFit/>
              </a:bodyPr>
              <a:lstStyle/>
              <a:p>
                <a:pPr>
                  <a:lnSpc>
                    <a:spcPts val="1011"/>
                  </a:lnSpc>
                  <a:spcBef>
                    <a:spcPct val="0"/>
                  </a:spcBef>
                </a:pPr>
                <a:r>
                  <a:rPr lang="en-US" sz="1154" dirty="0">
                    <a:solidFill>
                      <a:srgbClr val="000E2F"/>
                    </a:solidFill>
                    <a:ea typeface="Canva Sans"/>
                    <a:cs typeface="Canva Sans"/>
                    <a:sym typeface="Canva Sans"/>
                  </a:rPr>
                  <a:t>Access to data</a:t>
                </a:r>
              </a:p>
            </p:txBody>
          </p:sp>
          <p:sp>
            <p:nvSpPr>
              <p:cNvPr id="80" name="Freeform 237">
                <a:extLst>
                  <a:ext uri="{FF2B5EF4-FFF2-40B4-BE49-F238E27FC236}">
                    <a16:creationId xmlns:a16="http://schemas.microsoft.com/office/drawing/2014/main" id="{F701D3A3-DF2A-A9C4-639E-C7AD1BC9E591}"/>
                  </a:ext>
                </a:extLst>
              </p:cNvPr>
              <p:cNvSpPr/>
              <p:nvPr/>
            </p:nvSpPr>
            <p:spPr>
              <a:xfrm>
                <a:off x="1180830" y="759165"/>
                <a:ext cx="494111" cy="509954"/>
              </a:xfrm>
              <a:custGeom>
                <a:avLst/>
                <a:gdLst/>
                <a:ahLst/>
                <a:cxnLst/>
                <a:rect l="l" t="t" r="r" b="b"/>
                <a:pathLst>
                  <a:path w="207061" h="209497">
                    <a:moveTo>
                      <a:pt x="0" y="0"/>
                    </a:moveTo>
                    <a:lnTo>
                      <a:pt x="207061" y="0"/>
                    </a:lnTo>
                    <a:lnTo>
                      <a:pt x="207061" y="209497"/>
                    </a:lnTo>
                    <a:lnTo>
                      <a:pt x="0" y="209497"/>
                    </a:lnTo>
                    <a:close/>
                  </a:path>
                </a:pathLst>
              </a:custGeom>
              <a:solidFill>
                <a:schemeClr val="accent2">
                  <a:lumMod val="60000"/>
                  <a:lumOff val="40000"/>
                  <a:alpha val="60000"/>
                </a:schemeClr>
              </a:solidFill>
              <a:ln w="12700" cap="sq">
                <a:solidFill>
                  <a:srgbClr val="000E2F">
                    <a:alpha val="60000"/>
                  </a:srgbClr>
                </a:solidFill>
                <a:prstDash val="solid"/>
                <a:miter/>
              </a:ln>
            </p:spPr>
            <p:txBody>
              <a:bodyPr/>
              <a:lstStyle/>
              <a:p>
                <a:endParaRPr lang="en-US" sz="578" dirty="0">
                  <a:solidFill>
                    <a:srgbClr val="000E2F"/>
                  </a:solidFill>
                </a:endParaRPr>
              </a:p>
            </p:txBody>
          </p:sp>
          <p:sp>
            <p:nvSpPr>
              <p:cNvPr id="81" name="Freeform 123">
                <a:extLst>
                  <a:ext uri="{FF2B5EF4-FFF2-40B4-BE49-F238E27FC236}">
                    <a16:creationId xmlns:a16="http://schemas.microsoft.com/office/drawing/2014/main" id="{BA7B25F6-AB34-A957-B551-FA0AC9F30B84}"/>
                  </a:ext>
                </a:extLst>
              </p:cNvPr>
              <p:cNvSpPr/>
              <p:nvPr/>
            </p:nvSpPr>
            <p:spPr>
              <a:xfrm>
                <a:off x="1270793" y="836770"/>
                <a:ext cx="326616" cy="337685"/>
              </a:xfrm>
              <a:custGeom>
                <a:avLst/>
                <a:gdLst/>
                <a:ahLst/>
                <a:cxnLst/>
                <a:rect l="l" t="t" r="r" b="b"/>
                <a:pathLst>
                  <a:path w="629237" h="629237">
                    <a:moveTo>
                      <a:pt x="0" y="0"/>
                    </a:moveTo>
                    <a:lnTo>
                      <a:pt x="629237" y="0"/>
                    </a:lnTo>
                    <a:lnTo>
                      <a:pt x="629237" y="629237"/>
                    </a:lnTo>
                    <a:lnTo>
                      <a:pt x="0" y="62923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sz="578" dirty="0">
                  <a:solidFill>
                    <a:srgbClr val="000E2F"/>
                  </a:solidFill>
                </a:endParaRPr>
              </a:p>
            </p:txBody>
          </p:sp>
        </p:grpSp>
      </p:grpSp>
    </p:spTree>
    <p:extLst>
      <p:ext uri="{BB962C8B-B14F-4D97-AF65-F5344CB8AC3E}">
        <p14:creationId xmlns:p14="http://schemas.microsoft.com/office/powerpoint/2010/main" val="16654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left)">
                                      <p:cBhvr>
                                        <p:cTn id="38" dur="500"/>
                                        <p:tgtEl>
                                          <p:spTgt spid="253"/>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up)">
                                      <p:cBhvr>
                                        <p:cTn id="46"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P spid="27" grpId="0" animBg="1"/>
      <p:bldP spid="28" grpId="0" animBg="1"/>
      <p:bldP spid="29" grpId="0" animBg="1"/>
      <p:bldP spid="31" grpId="0"/>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a:xfrm>
            <a:off x="239127" y="467208"/>
            <a:ext cx="5958473" cy="661894"/>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Discussion</a:t>
            </a:r>
            <a:endParaRPr lang="en-US" sz="4000" kern="1200" dirty="0">
              <a:solidFill>
                <a:srgbClr val="000E2F"/>
              </a:solidFill>
              <a:latin typeface="+mj-lt"/>
              <a:ea typeface="+mj-ea"/>
              <a:cs typeface="+mj-cs"/>
            </a:endParaRPr>
          </a:p>
        </p:txBody>
      </p:sp>
      <p:pic>
        <p:nvPicPr>
          <p:cNvPr id="6" name="Picture 5" descr="A black card with text and icons&#10;&#10;Description automatically generated">
            <a:extLst>
              <a:ext uri="{FF2B5EF4-FFF2-40B4-BE49-F238E27FC236}">
                <a16:creationId xmlns:a16="http://schemas.microsoft.com/office/drawing/2014/main" id="{CEE1EB11-246C-ED67-560C-EDD4B27EB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56" y="1910075"/>
            <a:ext cx="8809919" cy="3899838"/>
          </a:xfrm>
          <a:prstGeom prst="rect">
            <a:avLst/>
          </a:prstGeom>
        </p:spPr>
      </p:pic>
    </p:spTree>
    <p:extLst>
      <p:ext uri="{BB962C8B-B14F-4D97-AF65-F5344CB8AC3E}">
        <p14:creationId xmlns:p14="http://schemas.microsoft.com/office/powerpoint/2010/main" val="174913346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p:txBody>
          <a:bodyPr/>
          <a:lstStyle/>
          <a:p>
            <a:r>
              <a:rPr lang="en-US">
                <a:solidFill>
                  <a:srgbClr val="000E2F"/>
                </a:solidFill>
              </a:rPr>
              <a:t>Considerations &amp; Limitations</a:t>
            </a:r>
          </a:p>
        </p:txBody>
      </p:sp>
      <p:sp>
        <p:nvSpPr>
          <p:cNvPr id="3" name="Content Placeholder 2">
            <a:extLst>
              <a:ext uri="{FF2B5EF4-FFF2-40B4-BE49-F238E27FC236}">
                <a16:creationId xmlns:a16="http://schemas.microsoft.com/office/drawing/2014/main" id="{4F0E7312-49A7-F233-DEAC-DF192CACF65E}"/>
              </a:ext>
            </a:extLst>
          </p:cNvPr>
          <p:cNvSpPr>
            <a:spLocks noGrp="1"/>
          </p:cNvSpPr>
          <p:nvPr>
            <p:ph idx="1"/>
          </p:nvPr>
        </p:nvSpPr>
        <p:spPr>
          <a:xfrm>
            <a:off x="677334" y="1782902"/>
            <a:ext cx="8751674" cy="3880773"/>
          </a:xfrm>
        </p:spPr>
        <p:txBody>
          <a:bodyPr>
            <a:normAutofit/>
          </a:bodyPr>
          <a:lstStyle/>
          <a:p>
            <a:r>
              <a:rPr lang="en-US" sz="2000" dirty="0">
                <a:solidFill>
                  <a:srgbClr val="000E2F"/>
                </a:solidFill>
              </a:rPr>
              <a:t>Samples for each model were different sizes because of missing responses</a:t>
            </a:r>
          </a:p>
          <a:p>
            <a:pPr lvl="1"/>
            <a:r>
              <a:rPr lang="en-US" sz="1800" dirty="0">
                <a:solidFill>
                  <a:srgbClr val="000E2F"/>
                </a:solidFill>
              </a:rPr>
              <a:t>However, respondent makeup was similar across models</a:t>
            </a:r>
          </a:p>
          <a:p>
            <a:r>
              <a:rPr lang="en-US" sz="2000" dirty="0">
                <a:solidFill>
                  <a:srgbClr val="000E2F"/>
                </a:solidFill>
              </a:rPr>
              <a:t>Predictors for model were chosen based on theory (CRM)</a:t>
            </a:r>
          </a:p>
          <a:p>
            <a:r>
              <a:rPr lang="en-US" sz="2000" dirty="0">
                <a:solidFill>
                  <a:srgbClr val="000E2F"/>
                </a:solidFill>
              </a:rPr>
              <a:t>Statistical results should be interpreted with caution due to violation of constant variance assumption</a:t>
            </a:r>
          </a:p>
          <a:p>
            <a:r>
              <a:rPr lang="en-US" sz="2000" dirty="0">
                <a:solidFill>
                  <a:srgbClr val="000E2F"/>
                </a:solidFill>
              </a:rPr>
              <a:t>Actionable predictors may differ by community type</a:t>
            </a:r>
          </a:p>
          <a:p>
            <a:r>
              <a:rPr lang="en-US" sz="2000" dirty="0">
                <a:solidFill>
                  <a:srgbClr val="000E2F"/>
                </a:solidFill>
              </a:rPr>
              <a:t>The Community Readiness Survey does not explicitly define “political support” and thus it may be interpreted in various ways by respondents</a:t>
            </a:r>
          </a:p>
        </p:txBody>
      </p:sp>
    </p:spTree>
    <p:extLst>
      <p:ext uri="{BB962C8B-B14F-4D97-AF65-F5344CB8AC3E}">
        <p14:creationId xmlns:p14="http://schemas.microsoft.com/office/powerpoint/2010/main" val="162272395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p:txBody>
          <a:bodyPr/>
          <a:lstStyle/>
          <a:p>
            <a:r>
              <a:rPr lang="en-US">
                <a:solidFill>
                  <a:srgbClr val="000E2F"/>
                </a:solidFill>
              </a:rPr>
              <a:t>Next Steps</a:t>
            </a:r>
          </a:p>
        </p:txBody>
      </p:sp>
      <p:sp>
        <p:nvSpPr>
          <p:cNvPr id="4" name="Text Placeholder 3">
            <a:extLst>
              <a:ext uri="{FF2B5EF4-FFF2-40B4-BE49-F238E27FC236}">
                <a16:creationId xmlns:a16="http://schemas.microsoft.com/office/drawing/2014/main" id="{A8EB5697-946D-265E-06E5-7DA6D41A7154}"/>
              </a:ext>
            </a:extLst>
          </p:cNvPr>
          <p:cNvSpPr>
            <a:spLocks noGrp="1"/>
          </p:cNvSpPr>
          <p:nvPr>
            <p:ph type="body" idx="1"/>
          </p:nvPr>
        </p:nvSpPr>
        <p:spPr>
          <a:xfrm>
            <a:off x="675745" y="1683657"/>
            <a:ext cx="4185623" cy="1053588"/>
          </a:xfrm>
        </p:spPr>
        <p:txBody>
          <a:bodyPr>
            <a:noAutofit/>
          </a:bodyPr>
          <a:lstStyle/>
          <a:p>
            <a:r>
              <a:rPr lang="en-US" sz="2800" b="1" i="1" dirty="0">
                <a:solidFill>
                  <a:srgbClr val="000E2F"/>
                </a:solidFill>
              </a:rPr>
              <a:t>What can you do with this information?</a:t>
            </a:r>
          </a:p>
        </p:txBody>
      </p:sp>
      <p:sp>
        <p:nvSpPr>
          <p:cNvPr id="5" name="Content Placeholder 4">
            <a:extLst>
              <a:ext uri="{FF2B5EF4-FFF2-40B4-BE49-F238E27FC236}">
                <a16:creationId xmlns:a16="http://schemas.microsoft.com/office/drawing/2014/main" id="{18B15774-326F-A2BC-CD0D-B3CFAD5AE1A9}"/>
              </a:ext>
            </a:extLst>
          </p:cNvPr>
          <p:cNvSpPr>
            <a:spLocks noGrp="1"/>
          </p:cNvSpPr>
          <p:nvPr>
            <p:ph sz="half" idx="2"/>
          </p:nvPr>
        </p:nvSpPr>
        <p:spPr/>
        <p:txBody>
          <a:bodyPr>
            <a:normAutofit/>
          </a:bodyPr>
          <a:lstStyle/>
          <a:p>
            <a:r>
              <a:rPr lang="en-US" sz="2400" dirty="0">
                <a:solidFill>
                  <a:srgbClr val="000E2F"/>
                </a:solidFill>
              </a:rPr>
              <a:t>Bring it back to your community!</a:t>
            </a:r>
          </a:p>
          <a:p>
            <a:pPr lvl="1"/>
            <a:r>
              <a:rPr lang="en-US" sz="2000" dirty="0">
                <a:solidFill>
                  <a:srgbClr val="000E2F"/>
                </a:solidFill>
              </a:rPr>
              <a:t>We hope that these results can help you identify where to focus resources to bolster community readiness.</a:t>
            </a:r>
          </a:p>
        </p:txBody>
      </p:sp>
      <p:sp>
        <p:nvSpPr>
          <p:cNvPr id="6" name="Text Placeholder 5">
            <a:extLst>
              <a:ext uri="{FF2B5EF4-FFF2-40B4-BE49-F238E27FC236}">
                <a16:creationId xmlns:a16="http://schemas.microsoft.com/office/drawing/2014/main" id="{B2918D11-A08C-33C3-EFB8-2EE07A67FB8A}"/>
              </a:ext>
            </a:extLst>
          </p:cNvPr>
          <p:cNvSpPr>
            <a:spLocks noGrp="1"/>
          </p:cNvSpPr>
          <p:nvPr>
            <p:ph type="body" sz="quarter" idx="3"/>
          </p:nvPr>
        </p:nvSpPr>
        <p:spPr>
          <a:xfrm>
            <a:off x="5237824" y="2110842"/>
            <a:ext cx="4185618" cy="576262"/>
          </a:xfrm>
        </p:spPr>
        <p:txBody>
          <a:bodyPr>
            <a:normAutofit/>
          </a:bodyPr>
          <a:lstStyle/>
          <a:p>
            <a:r>
              <a:rPr lang="en-US" sz="2800" b="1" i="1" dirty="0">
                <a:solidFill>
                  <a:srgbClr val="000E2F"/>
                </a:solidFill>
              </a:rPr>
              <a:t>Further Research</a:t>
            </a:r>
          </a:p>
        </p:txBody>
      </p:sp>
      <p:sp>
        <p:nvSpPr>
          <p:cNvPr id="7" name="Content Placeholder 6">
            <a:extLst>
              <a:ext uri="{FF2B5EF4-FFF2-40B4-BE49-F238E27FC236}">
                <a16:creationId xmlns:a16="http://schemas.microsoft.com/office/drawing/2014/main" id="{B113B2CF-C1EE-B8E6-1CBE-2DA920B368F4}"/>
              </a:ext>
            </a:extLst>
          </p:cNvPr>
          <p:cNvSpPr>
            <a:spLocks noGrp="1"/>
          </p:cNvSpPr>
          <p:nvPr>
            <p:ph sz="quarter" idx="4"/>
          </p:nvPr>
        </p:nvSpPr>
        <p:spPr>
          <a:xfrm>
            <a:off x="5237825" y="2737244"/>
            <a:ext cx="4185617" cy="3304117"/>
          </a:xfrm>
        </p:spPr>
        <p:txBody>
          <a:bodyPr>
            <a:normAutofit/>
          </a:bodyPr>
          <a:lstStyle/>
          <a:p>
            <a:r>
              <a:rPr lang="en-US" sz="2400" dirty="0">
                <a:solidFill>
                  <a:srgbClr val="000E2F"/>
                </a:solidFill>
              </a:rPr>
              <a:t>Do these predictors differ by community type? </a:t>
            </a:r>
          </a:p>
          <a:p>
            <a:r>
              <a:rPr lang="en-US" sz="2400" dirty="0">
                <a:solidFill>
                  <a:srgbClr val="000E2F"/>
                </a:solidFill>
              </a:rPr>
              <a:t>Are these predictors also actionable for community readiness for mental health promotion?</a:t>
            </a:r>
          </a:p>
        </p:txBody>
      </p:sp>
    </p:spTree>
    <p:extLst>
      <p:ext uri="{BB962C8B-B14F-4D97-AF65-F5344CB8AC3E}">
        <p14:creationId xmlns:p14="http://schemas.microsoft.com/office/powerpoint/2010/main" val="344849186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50BD-6E84-F887-1131-587087642405}"/>
              </a:ext>
            </a:extLst>
          </p:cNvPr>
          <p:cNvSpPr>
            <a:spLocks noGrp="1"/>
          </p:cNvSpPr>
          <p:nvPr>
            <p:ph type="title"/>
          </p:nvPr>
        </p:nvSpPr>
        <p:spPr/>
        <p:txBody>
          <a:bodyPr/>
          <a:lstStyle/>
          <a:p>
            <a:r>
              <a:rPr lang="en-US" dirty="0">
                <a:solidFill>
                  <a:srgbClr val="000E2F"/>
                </a:solidFill>
              </a:rPr>
              <a:t>Acknowledgements</a:t>
            </a:r>
          </a:p>
        </p:txBody>
      </p:sp>
      <p:sp>
        <p:nvSpPr>
          <p:cNvPr id="3" name="Content Placeholder 2">
            <a:extLst>
              <a:ext uri="{FF2B5EF4-FFF2-40B4-BE49-F238E27FC236}">
                <a16:creationId xmlns:a16="http://schemas.microsoft.com/office/drawing/2014/main" id="{845F9940-D3CA-315B-96FC-8105459EFAA1}"/>
              </a:ext>
            </a:extLst>
          </p:cNvPr>
          <p:cNvSpPr>
            <a:spLocks noGrp="1"/>
          </p:cNvSpPr>
          <p:nvPr>
            <p:ph idx="1"/>
          </p:nvPr>
        </p:nvSpPr>
        <p:spPr>
          <a:xfrm>
            <a:off x="974217" y="1494672"/>
            <a:ext cx="8596669" cy="1934328"/>
          </a:xfrm>
        </p:spPr>
        <p:txBody>
          <a:bodyPr numCol="2">
            <a:normAutofit/>
          </a:bodyPr>
          <a:lstStyle/>
          <a:p>
            <a:r>
              <a:rPr lang="en-US" sz="2400" dirty="0">
                <a:solidFill>
                  <a:srgbClr val="000E2F"/>
                </a:solidFill>
              </a:rPr>
              <a:t>Contributors:</a:t>
            </a:r>
          </a:p>
          <a:p>
            <a:pPr lvl="1"/>
            <a:r>
              <a:rPr lang="en-US" sz="2000" dirty="0">
                <a:solidFill>
                  <a:srgbClr val="000E2F"/>
                </a:solidFill>
              </a:rPr>
              <a:t>Alversia Wade, MPH</a:t>
            </a:r>
          </a:p>
          <a:p>
            <a:pPr lvl="1"/>
            <a:r>
              <a:rPr lang="en-US" sz="2000" dirty="0">
                <a:solidFill>
                  <a:srgbClr val="000E2F"/>
                </a:solidFill>
              </a:rPr>
              <a:t>Megan O’Grady, PhD</a:t>
            </a:r>
          </a:p>
          <a:p>
            <a:pPr lvl="1"/>
            <a:r>
              <a:rPr lang="en-US" sz="2000" dirty="0">
                <a:solidFill>
                  <a:srgbClr val="000E2F"/>
                </a:solidFill>
              </a:rPr>
              <a:t>Antoinette </a:t>
            </a:r>
            <a:r>
              <a:rPr lang="en-US" sz="2000" dirty="0" err="1">
                <a:solidFill>
                  <a:srgbClr val="000E2F"/>
                </a:solidFill>
              </a:rPr>
              <a:t>Thuillier</a:t>
            </a:r>
            <a:r>
              <a:rPr lang="en-US" sz="2000" dirty="0">
                <a:solidFill>
                  <a:srgbClr val="000E2F"/>
                </a:solidFill>
              </a:rPr>
              <a:t>, MPH</a:t>
            </a:r>
          </a:p>
          <a:p>
            <a:pPr marL="457200" lvl="1" indent="0">
              <a:buNone/>
            </a:pPr>
            <a:endParaRPr lang="en-US" sz="2000" dirty="0">
              <a:solidFill>
                <a:srgbClr val="000E2F"/>
              </a:solidFill>
            </a:endParaRPr>
          </a:p>
          <a:p>
            <a:pPr lvl="1"/>
            <a:r>
              <a:rPr lang="en-US" sz="2000" dirty="0">
                <a:solidFill>
                  <a:srgbClr val="000E2F"/>
                </a:solidFill>
              </a:rPr>
              <a:t>Janice </a:t>
            </a:r>
            <a:r>
              <a:rPr lang="en-US" sz="2000" dirty="0" err="1">
                <a:solidFill>
                  <a:srgbClr val="000E2F"/>
                </a:solidFill>
              </a:rPr>
              <a:t>Vendetti</a:t>
            </a:r>
            <a:r>
              <a:rPr lang="en-US" sz="2000" dirty="0">
                <a:solidFill>
                  <a:srgbClr val="000E2F"/>
                </a:solidFill>
              </a:rPr>
              <a:t>, MPH, CPH</a:t>
            </a:r>
          </a:p>
          <a:p>
            <a:pPr lvl="1"/>
            <a:r>
              <a:rPr lang="en-US" sz="2000" dirty="0">
                <a:solidFill>
                  <a:srgbClr val="000E2F"/>
                </a:solidFill>
              </a:rPr>
              <a:t>Jennifer Sussman, MFA</a:t>
            </a:r>
          </a:p>
        </p:txBody>
      </p:sp>
      <p:sp>
        <p:nvSpPr>
          <p:cNvPr id="4" name="TextBox 3">
            <a:extLst>
              <a:ext uri="{FF2B5EF4-FFF2-40B4-BE49-F238E27FC236}">
                <a16:creationId xmlns:a16="http://schemas.microsoft.com/office/drawing/2014/main" id="{75154CF9-6A3F-EB39-BDB8-9EC7BC7932C4}"/>
              </a:ext>
            </a:extLst>
          </p:cNvPr>
          <p:cNvSpPr txBox="1"/>
          <p:nvPr/>
        </p:nvSpPr>
        <p:spPr>
          <a:xfrm>
            <a:off x="806277" y="4050438"/>
            <a:ext cx="8467725" cy="1754326"/>
          </a:xfrm>
          <a:prstGeom prst="rect">
            <a:avLst/>
          </a:prstGeom>
          <a:solidFill>
            <a:srgbClr val="FFFFFF"/>
          </a:solidFill>
          <a:ln w="19050">
            <a:solidFill>
              <a:srgbClr val="000E2F"/>
            </a:solidFill>
          </a:ln>
        </p:spPr>
        <p:txBody>
          <a:bodyPr wrap="square" rtlCol="0" anchor="ctr">
            <a:spAutoFit/>
          </a:bodyPr>
          <a:lstStyle/>
          <a:p>
            <a:pPr algn="ctr"/>
            <a:r>
              <a:rPr lang="en-US" dirty="0"/>
              <a:t>The contributors would like to acknowledge the </a:t>
            </a:r>
            <a:r>
              <a:rPr lang="en-US" b="1" dirty="0"/>
              <a:t>Connecticut Department of Mental Health and Addiction Services</a:t>
            </a:r>
            <a:r>
              <a:rPr lang="en-US" dirty="0"/>
              <a:t> (DMHAS) for their support of the 2022 Community Readiness Survey (CRS), the main data source for this presentation. The contributors also extend their appreciation to the </a:t>
            </a:r>
            <a:r>
              <a:rPr lang="en-US" b="1" dirty="0"/>
              <a:t>staff of the Regional Behavioral Health Action Organizations</a:t>
            </a:r>
            <a:r>
              <a:rPr lang="en-US" dirty="0"/>
              <a:t>, DMHAS’ planning organizations, who conducted key informant selection and outreach for the 2022 CRS.</a:t>
            </a:r>
          </a:p>
        </p:txBody>
      </p:sp>
    </p:spTree>
    <p:extLst>
      <p:ext uri="{BB962C8B-B14F-4D97-AF65-F5344CB8AC3E}">
        <p14:creationId xmlns:p14="http://schemas.microsoft.com/office/powerpoint/2010/main" val="400871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B726-ED86-1259-F656-CECEC8733474}"/>
              </a:ext>
            </a:extLst>
          </p:cNvPr>
          <p:cNvSpPr>
            <a:spLocks noGrp="1"/>
          </p:cNvSpPr>
          <p:nvPr>
            <p:ph type="title"/>
          </p:nvPr>
        </p:nvSpPr>
        <p:spPr/>
        <p:txBody>
          <a:bodyPr/>
          <a:lstStyle/>
          <a:p>
            <a:r>
              <a:rPr lang="en-US" dirty="0">
                <a:solidFill>
                  <a:srgbClr val="000E2F"/>
                </a:solidFill>
              </a:rPr>
              <a:t>References</a:t>
            </a:r>
          </a:p>
        </p:txBody>
      </p:sp>
      <p:sp>
        <p:nvSpPr>
          <p:cNvPr id="3" name="Content Placeholder 2">
            <a:extLst>
              <a:ext uri="{FF2B5EF4-FFF2-40B4-BE49-F238E27FC236}">
                <a16:creationId xmlns:a16="http://schemas.microsoft.com/office/drawing/2014/main" id="{9C39F9A9-04DF-9BC6-D3C7-3EBF47F3407A}"/>
              </a:ext>
            </a:extLst>
          </p:cNvPr>
          <p:cNvSpPr>
            <a:spLocks noGrp="1"/>
          </p:cNvSpPr>
          <p:nvPr>
            <p:ph idx="1"/>
          </p:nvPr>
        </p:nvSpPr>
        <p:spPr>
          <a:xfrm>
            <a:off x="321073" y="1229097"/>
            <a:ext cx="10699227" cy="5628903"/>
          </a:xfrm>
        </p:spPr>
        <p:txBody>
          <a:bodyPr>
            <a:noAutofit/>
          </a:bodyPr>
          <a:lstStyle/>
          <a:p>
            <a:pPr marL="457200" marR="0" indent="-457200">
              <a:lnSpc>
                <a:spcPct val="200000"/>
              </a:lnSpc>
              <a:spcBef>
                <a:spcPts val="0"/>
              </a:spcBef>
              <a:spcAft>
                <a:spcPts val="0"/>
              </a:spcAft>
              <a:buNone/>
            </a:pPr>
            <a:r>
              <a:rPr lang="en-US" sz="1100" dirty="0">
                <a:solidFill>
                  <a:srgbClr val="000E2F"/>
                </a:solidFill>
                <a:effectLst/>
                <a:ea typeface="MS Mincho" panose="02020609040205080304" pitchFamily="49" charset="-128"/>
                <a:cs typeface="Arial" panose="020B0604020202020204" pitchFamily="34" charset="0"/>
              </a:rPr>
              <a:t>Centers for Disease Control and Prevention. (2024). </a:t>
            </a:r>
            <a:r>
              <a:rPr lang="en-US" sz="1100" i="1" dirty="0">
                <a:solidFill>
                  <a:srgbClr val="000E2F"/>
                </a:solidFill>
                <a:effectLst/>
                <a:ea typeface="MS Mincho" panose="02020609040205080304" pitchFamily="49" charset="-128"/>
                <a:cs typeface="Arial" panose="020B0604020202020204" pitchFamily="34" charset="0"/>
              </a:rPr>
              <a:t>Youth risk behavior survey data summary and trends report: 2013-2023. </a:t>
            </a:r>
            <a:r>
              <a:rPr lang="en-US" sz="1100" dirty="0">
                <a:solidFill>
                  <a:srgbClr val="000E2F"/>
                </a:solidFill>
                <a:effectLst/>
                <a:ea typeface="MS Mincho" panose="02020609040205080304" pitchFamily="49" charset="-128"/>
                <a:cs typeface="Arial" panose="020B0604020202020204" pitchFamily="34" charset="0"/>
              </a:rPr>
              <a:t>https://www.cdc.gov/yrbs/dstr/index.html</a:t>
            </a:r>
          </a:p>
          <a:p>
            <a:pPr marL="457200" marR="0" indent="-457200">
              <a:lnSpc>
                <a:spcPct val="200000"/>
              </a:lnSpc>
              <a:spcBef>
                <a:spcPts val="0"/>
              </a:spcBef>
              <a:spcAft>
                <a:spcPts val="0"/>
              </a:spcAft>
              <a:buNone/>
            </a:pPr>
            <a:r>
              <a:rPr lang="en-US" sz="1100" dirty="0" err="1">
                <a:solidFill>
                  <a:srgbClr val="000E2F"/>
                </a:solidFill>
                <a:effectLst/>
                <a:ea typeface="MS Mincho" panose="02020609040205080304" pitchFamily="49" charset="-128"/>
                <a:cs typeface="Arial" panose="020B0604020202020204" pitchFamily="34" charset="0"/>
              </a:rPr>
              <a:t>Chilenski</a:t>
            </a:r>
            <a:r>
              <a:rPr lang="en-US" sz="1100" dirty="0">
                <a:solidFill>
                  <a:srgbClr val="000E2F"/>
                </a:solidFill>
                <a:effectLst/>
                <a:ea typeface="MS Mincho" panose="02020609040205080304" pitchFamily="49" charset="-128"/>
                <a:cs typeface="Arial" panose="020B0604020202020204" pitchFamily="34" charset="0"/>
              </a:rPr>
              <a:t>, S. M., Greenberg, M. T., &amp; Feinberg, M. E. (2007). Community readiness as a multidimensional construct. </a:t>
            </a:r>
            <a:r>
              <a:rPr lang="en-US" sz="1100" i="1" dirty="0">
                <a:solidFill>
                  <a:srgbClr val="000E2F"/>
                </a:solidFill>
                <a:effectLst/>
                <a:ea typeface="MS Mincho" panose="02020609040205080304" pitchFamily="49" charset="-128"/>
                <a:cs typeface="Arial" panose="020B0604020202020204" pitchFamily="34" charset="0"/>
              </a:rPr>
              <a:t>Journal of Community Psychology</a:t>
            </a:r>
            <a:r>
              <a:rPr lang="en-US" sz="1100" dirty="0">
                <a:solidFill>
                  <a:srgbClr val="000E2F"/>
                </a:solidFill>
                <a:effectLst/>
                <a:ea typeface="MS Mincho" panose="02020609040205080304" pitchFamily="49" charset="-128"/>
                <a:cs typeface="Arial" panose="020B0604020202020204" pitchFamily="34" charset="0"/>
              </a:rPr>
              <a:t>,</a:t>
            </a:r>
            <a:r>
              <a:rPr lang="en-US" sz="1100" i="1" dirty="0">
                <a:solidFill>
                  <a:srgbClr val="000E2F"/>
                </a:solidFill>
                <a:effectLst/>
                <a:ea typeface="MS Mincho" panose="02020609040205080304" pitchFamily="49" charset="-128"/>
                <a:cs typeface="Arial" panose="020B0604020202020204" pitchFamily="34" charset="0"/>
              </a:rPr>
              <a:t> 35</a:t>
            </a:r>
            <a:r>
              <a:rPr lang="en-US" sz="1100" dirty="0">
                <a:solidFill>
                  <a:srgbClr val="000E2F"/>
                </a:solidFill>
                <a:effectLst/>
                <a:ea typeface="MS Mincho" panose="02020609040205080304" pitchFamily="49" charset="-128"/>
                <a:cs typeface="Arial" panose="020B0604020202020204" pitchFamily="34" charset="0"/>
              </a:rPr>
              <a:t>(3), 347-365. https://doi.org/10.1002/jcop.20152</a:t>
            </a:r>
          </a:p>
          <a:p>
            <a:pPr marL="457200" indent="-457200">
              <a:lnSpc>
                <a:spcPct val="200000"/>
              </a:lnSpc>
              <a:spcBef>
                <a:spcPts val="0"/>
              </a:spcBef>
              <a:buNone/>
            </a:pPr>
            <a:r>
              <a:rPr lang="en-US" sz="1100" dirty="0">
                <a:solidFill>
                  <a:srgbClr val="000E2F"/>
                </a:solidFill>
                <a:effectLst/>
                <a:ea typeface="MS Mincho" panose="02020609040205080304" pitchFamily="49" charset="-128"/>
                <a:cs typeface="Arial" panose="020B0604020202020204" pitchFamily="34" charset="0"/>
              </a:rPr>
              <a:t>Connecticut Department of Public Health. (2024). </a:t>
            </a:r>
            <a:r>
              <a:rPr lang="en-US" sz="1100" i="1" dirty="0">
                <a:solidFill>
                  <a:srgbClr val="000E2F"/>
                </a:solidFill>
                <a:effectLst/>
                <a:ea typeface="MS Mincho" panose="02020609040205080304" pitchFamily="49" charset="-128"/>
                <a:cs typeface="Arial" panose="020B0604020202020204" pitchFamily="34" charset="0"/>
              </a:rPr>
              <a:t>2023 Connecticut school health survey (CSHS) summary graphs.</a:t>
            </a:r>
            <a:r>
              <a:rPr lang="en-US" sz="1100" dirty="0">
                <a:solidFill>
                  <a:srgbClr val="000E2F"/>
                </a:solidFill>
                <a:effectLst/>
                <a:ea typeface="MS Mincho" panose="02020609040205080304" pitchFamily="49" charset="-128"/>
                <a:cs typeface="Arial" panose="020B0604020202020204" pitchFamily="34" charset="0"/>
              </a:rPr>
              <a:t> https://portal.ct.gov/-/media/dph/cshs/2023/2023cth-graphs_ctdph-suppression_redacted_for-public-release-clean07022024.pdf</a:t>
            </a:r>
          </a:p>
          <a:p>
            <a:pPr marL="457200" indent="-457200">
              <a:lnSpc>
                <a:spcPct val="200000"/>
              </a:lnSpc>
              <a:spcBef>
                <a:spcPts val="0"/>
              </a:spcBef>
              <a:buNone/>
            </a:pPr>
            <a:r>
              <a:rPr lang="en-US" sz="1100" dirty="0">
                <a:solidFill>
                  <a:srgbClr val="000E2F"/>
                </a:solidFill>
                <a:effectLst/>
                <a:ea typeface="MS Mincho" panose="02020609040205080304" pitchFamily="49" charset="-128"/>
                <a:cs typeface="Arial" panose="020B0604020202020204" pitchFamily="34" charset="0"/>
              </a:rPr>
              <a:t>Connolly, S., </a:t>
            </a:r>
            <a:r>
              <a:rPr lang="en-US" sz="1100" dirty="0" err="1">
                <a:solidFill>
                  <a:srgbClr val="000E2F"/>
                </a:solidFill>
                <a:effectLst/>
                <a:ea typeface="MS Mincho" panose="02020609040205080304" pitchFamily="49" charset="-128"/>
                <a:cs typeface="Arial" panose="020B0604020202020204" pitchFamily="34" charset="0"/>
              </a:rPr>
              <a:t>Govoni</a:t>
            </a:r>
            <a:r>
              <a:rPr lang="en-US" sz="1100" dirty="0">
                <a:solidFill>
                  <a:srgbClr val="000E2F"/>
                </a:solidFill>
                <a:effectLst/>
                <a:ea typeface="MS Mincho" panose="02020609040205080304" pitchFamily="49" charset="-128"/>
                <a:cs typeface="Arial" panose="020B0604020202020204" pitchFamily="34" charset="0"/>
              </a:rPr>
              <a:t>, T. D., Jiang, X., </a:t>
            </a:r>
            <a:r>
              <a:rPr lang="en-US" sz="1100" dirty="0" err="1">
                <a:solidFill>
                  <a:srgbClr val="000E2F"/>
                </a:solidFill>
                <a:effectLst/>
                <a:ea typeface="MS Mincho" panose="02020609040205080304" pitchFamily="49" charset="-128"/>
                <a:cs typeface="Arial" panose="020B0604020202020204" pitchFamily="34" charset="0"/>
              </a:rPr>
              <a:t>Terranella</a:t>
            </a:r>
            <a:r>
              <a:rPr lang="en-US" sz="1100" dirty="0">
                <a:solidFill>
                  <a:srgbClr val="000E2F"/>
                </a:solidFill>
                <a:effectLst/>
                <a:ea typeface="MS Mincho" panose="02020609040205080304" pitchFamily="49" charset="-128"/>
                <a:cs typeface="Arial" panose="020B0604020202020204" pitchFamily="34" charset="0"/>
              </a:rPr>
              <a:t>, A., Guy, G. P., Green, J. L., &amp; </a:t>
            </a:r>
            <a:r>
              <a:rPr lang="en-US" sz="1100" dirty="0" err="1">
                <a:solidFill>
                  <a:srgbClr val="000E2F"/>
                </a:solidFill>
                <a:effectLst/>
                <a:ea typeface="MS Mincho" panose="02020609040205080304" pitchFamily="49" charset="-128"/>
                <a:cs typeface="Arial" panose="020B0604020202020204" pitchFamily="34" charset="0"/>
              </a:rPr>
              <a:t>Mikosz</a:t>
            </a:r>
            <a:r>
              <a:rPr lang="en-US" sz="1100" dirty="0">
                <a:solidFill>
                  <a:srgbClr val="000E2F"/>
                </a:solidFill>
                <a:effectLst/>
                <a:ea typeface="MS Mincho" panose="02020609040205080304" pitchFamily="49" charset="-128"/>
                <a:cs typeface="Arial" panose="020B0604020202020204" pitchFamily="34" charset="0"/>
              </a:rPr>
              <a:t>, C. (2024). </a:t>
            </a:r>
            <a:r>
              <a:rPr lang="en-US" sz="1100" i="1" dirty="0">
                <a:solidFill>
                  <a:srgbClr val="000E2F"/>
                </a:solidFill>
                <a:effectLst/>
                <a:ea typeface="MS Mincho" panose="02020609040205080304" pitchFamily="49" charset="-128"/>
                <a:cs typeface="Arial" panose="020B0604020202020204" pitchFamily="34" charset="0"/>
              </a:rPr>
              <a:t>Characteristics of Alcohol, Marijuana, and Other Drug Use Among Persons Aged 13–18 Years Being Assessed for Substance Use Disorder Treatment — United States, 2014–2022</a:t>
            </a:r>
            <a:r>
              <a:rPr lang="en-US" sz="1100" dirty="0">
                <a:solidFill>
                  <a:srgbClr val="000E2F"/>
                </a:solidFill>
                <a:effectLst/>
                <a:ea typeface="MS Mincho" panose="02020609040205080304" pitchFamily="49" charset="-128"/>
                <a:cs typeface="Arial" panose="020B0604020202020204" pitchFamily="34" charset="0"/>
              </a:rPr>
              <a:t> (Morbidity and Mortality Weekly Report (MMWR). https://www.cdc.gov/mmwr/volumes/73/wr/mm7305a1.htm</a:t>
            </a:r>
          </a:p>
          <a:p>
            <a:pPr marL="457200" indent="-457200">
              <a:lnSpc>
                <a:spcPct val="200000"/>
              </a:lnSpc>
              <a:spcBef>
                <a:spcPts val="0"/>
              </a:spcBef>
              <a:buNone/>
            </a:pPr>
            <a:r>
              <a:rPr lang="en-US" sz="1100" dirty="0">
                <a:solidFill>
                  <a:srgbClr val="000E2F"/>
                </a:solidFill>
                <a:effectLst/>
                <a:ea typeface="MS Mincho" panose="02020609040205080304" pitchFamily="49" charset="-128"/>
                <a:cs typeface="Arial" panose="020B0604020202020204" pitchFamily="34" charset="0"/>
              </a:rPr>
              <a:t>Edwards, R. W., Jumper-Thurman, P., Plested, B. A., </a:t>
            </a:r>
            <a:r>
              <a:rPr lang="en-US" sz="1100" dirty="0" err="1">
                <a:solidFill>
                  <a:srgbClr val="000E2F"/>
                </a:solidFill>
                <a:effectLst/>
                <a:ea typeface="MS Mincho" panose="02020609040205080304" pitchFamily="49" charset="-128"/>
                <a:cs typeface="Arial" panose="020B0604020202020204" pitchFamily="34" charset="0"/>
              </a:rPr>
              <a:t>Oetting</a:t>
            </a:r>
            <a:r>
              <a:rPr lang="en-US" sz="1100" dirty="0">
                <a:solidFill>
                  <a:srgbClr val="000E2F"/>
                </a:solidFill>
                <a:effectLst/>
                <a:ea typeface="MS Mincho" panose="02020609040205080304" pitchFamily="49" charset="-128"/>
                <a:cs typeface="Arial" panose="020B0604020202020204" pitchFamily="34" charset="0"/>
              </a:rPr>
              <a:t>, E. R., &amp; Swanson, L. (2000). Community readiness: Research to practice. </a:t>
            </a:r>
            <a:r>
              <a:rPr lang="en-US" sz="1100" i="1" dirty="0">
                <a:solidFill>
                  <a:srgbClr val="000E2F"/>
                </a:solidFill>
                <a:effectLst/>
                <a:ea typeface="MS Mincho" panose="02020609040205080304" pitchFamily="49" charset="-128"/>
                <a:cs typeface="Arial" panose="020B0604020202020204" pitchFamily="34" charset="0"/>
              </a:rPr>
              <a:t>Journal of Community Psychology</a:t>
            </a:r>
            <a:r>
              <a:rPr lang="en-US" sz="1100" dirty="0">
                <a:solidFill>
                  <a:srgbClr val="000E2F"/>
                </a:solidFill>
                <a:effectLst/>
                <a:ea typeface="MS Mincho" panose="02020609040205080304" pitchFamily="49" charset="-128"/>
                <a:cs typeface="Arial" panose="020B0604020202020204" pitchFamily="34" charset="0"/>
              </a:rPr>
              <a:t>,</a:t>
            </a:r>
            <a:r>
              <a:rPr lang="en-US" sz="1100" i="1" dirty="0">
                <a:solidFill>
                  <a:srgbClr val="000E2F"/>
                </a:solidFill>
                <a:effectLst/>
                <a:ea typeface="MS Mincho" panose="02020609040205080304" pitchFamily="49" charset="-128"/>
                <a:cs typeface="Arial" panose="020B0604020202020204" pitchFamily="34" charset="0"/>
              </a:rPr>
              <a:t> 28</a:t>
            </a:r>
            <a:r>
              <a:rPr lang="en-US" sz="1100" dirty="0">
                <a:solidFill>
                  <a:srgbClr val="000E2F"/>
                </a:solidFill>
                <a:effectLst/>
                <a:ea typeface="MS Mincho" panose="02020609040205080304" pitchFamily="49" charset="-128"/>
                <a:cs typeface="Arial" panose="020B0604020202020204" pitchFamily="34" charset="0"/>
              </a:rPr>
              <a:t>(3), 291-307. https://doi.org/10.1002/(SICI)1520-6629(200005)28:3&lt;291::AID-JCOP5&gt;3.0.CO;2-9</a:t>
            </a:r>
          </a:p>
          <a:p>
            <a:pPr marL="457200" marR="0" indent="-457200">
              <a:lnSpc>
                <a:spcPct val="200000"/>
              </a:lnSpc>
              <a:spcBef>
                <a:spcPts val="0"/>
              </a:spcBef>
              <a:spcAft>
                <a:spcPts val="0"/>
              </a:spcAft>
              <a:buNone/>
            </a:pPr>
            <a:r>
              <a:rPr lang="en-US" sz="1100" dirty="0" err="1">
                <a:solidFill>
                  <a:srgbClr val="000E2F"/>
                </a:solidFill>
                <a:effectLst/>
                <a:ea typeface="MS Mincho" panose="02020609040205080304" pitchFamily="49" charset="-128"/>
                <a:cs typeface="Arial" panose="020B0604020202020204" pitchFamily="34" charset="0"/>
              </a:rPr>
              <a:t>Oetting</a:t>
            </a:r>
            <a:r>
              <a:rPr lang="en-US" sz="1100" dirty="0">
                <a:solidFill>
                  <a:srgbClr val="000E2F"/>
                </a:solidFill>
                <a:effectLst/>
                <a:ea typeface="MS Mincho" panose="02020609040205080304" pitchFamily="49" charset="-128"/>
                <a:cs typeface="Arial" panose="020B0604020202020204" pitchFamily="34" charset="0"/>
              </a:rPr>
              <a:t> E.R., Plested, B.A., Edwards, R. W., Thurman, P. J., Kelly, K. J., &amp; Beauvais, F. (2014). </a:t>
            </a:r>
            <a:r>
              <a:rPr lang="en-US" sz="1100" i="1" dirty="0">
                <a:solidFill>
                  <a:srgbClr val="000E2F"/>
                </a:solidFill>
                <a:effectLst/>
                <a:ea typeface="MS Mincho" panose="02020609040205080304" pitchFamily="49" charset="-128"/>
                <a:cs typeface="Arial" panose="020B0604020202020204" pitchFamily="34" charset="0"/>
              </a:rPr>
              <a:t>Community readiness for community change</a:t>
            </a:r>
            <a:r>
              <a:rPr lang="en-US" sz="1100" dirty="0">
                <a:solidFill>
                  <a:srgbClr val="000E2F"/>
                </a:solidFill>
                <a:effectLst/>
                <a:ea typeface="MS Mincho" panose="02020609040205080304" pitchFamily="49" charset="-128"/>
                <a:cs typeface="Arial" panose="020B0604020202020204" pitchFamily="34" charset="0"/>
              </a:rPr>
              <a:t> (L. R. Stanley, Ed. 2 ed.). Tri-Ethnic Center for Prevention Research.</a:t>
            </a:r>
          </a:p>
          <a:p>
            <a:pPr marL="457200" marR="0" indent="-457200">
              <a:lnSpc>
                <a:spcPct val="200000"/>
              </a:lnSpc>
              <a:spcBef>
                <a:spcPts val="0"/>
              </a:spcBef>
              <a:spcAft>
                <a:spcPts val="0"/>
              </a:spcAft>
              <a:buNone/>
            </a:pPr>
            <a:r>
              <a:rPr lang="en-US" sz="1100" dirty="0">
                <a:solidFill>
                  <a:srgbClr val="000E2F"/>
                </a:solidFill>
                <a:effectLst/>
                <a:ea typeface="MS Mincho" panose="02020609040205080304" pitchFamily="49" charset="-128"/>
                <a:cs typeface="Arial" panose="020B0604020202020204" pitchFamily="34" charset="0"/>
              </a:rPr>
              <a:t>Ogilvie, K.A., Moore, R.S., Ogilvie, D.C., Johnson, K.W., Collins, D.A., &amp; </a:t>
            </a:r>
            <a:r>
              <a:rPr lang="en-US" sz="1100" dirty="0" err="1">
                <a:solidFill>
                  <a:srgbClr val="000E2F"/>
                </a:solidFill>
                <a:effectLst/>
                <a:ea typeface="MS Mincho" panose="02020609040205080304" pitchFamily="49" charset="-128"/>
                <a:cs typeface="Arial" panose="020B0604020202020204" pitchFamily="34" charset="0"/>
              </a:rPr>
              <a:t>Shamblen</a:t>
            </a:r>
            <a:r>
              <a:rPr lang="en-US" sz="1100" dirty="0">
                <a:solidFill>
                  <a:srgbClr val="000E2F"/>
                </a:solidFill>
                <a:effectLst/>
                <a:ea typeface="MS Mincho" panose="02020609040205080304" pitchFamily="49" charset="-128"/>
                <a:cs typeface="Arial" panose="020B0604020202020204" pitchFamily="34" charset="0"/>
              </a:rPr>
              <a:t>, S.R. (2008). Changing readiness to prevention the abuse of inhalants and other harmful legal products in Alaska. </a:t>
            </a:r>
            <a:r>
              <a:rPr lang="en-US" sz="1100" i="1" dirty="0">
                <a:solidFill>
                  <a:srgbClr val="000E2F"/>
                </a:solidFill>
                <a:effectLst/>
                <a:ea typeface="MS Mincho" panose="02020609040205080304" pitchFamily="49" charset="-128"/>
                <a:cs typeface="Arial" panose="020B0604020202020204" pitchFamily="34" charset="0"/>
              </a:rPr>
              <a:t>Journal of Community Health, 33</a:t>
            </a:r>
            <a:r>
              <a:rPr lang="en-US" sz="1100" dirty="0">
                <a:solidFill>
                  <a:srgbClr val="000E2F"/>
                </a:solidFill>
                <a:effectLst/>
                <a:ea typeface="MS Mincho" panose="02020609040205080304" pitchFamily="49" charset="-128"/>
                <a:cs typeface="Arial" panose="020B0604020202020204" pitchFamily="34" charset="0"/>
              </a:rPr>
              <a:t>, 248-258. https://link.springer.com/</a:t>
            </a:r>
            <a:r>
              <a:rPr lang="en-US" sz="1100" dirty="0">
                <a:solidFill>
                  <a:srgbClr val="000E2F"/>
                </a:solidFill>
                <a:effectLst/>
                <a:ea typeface="MS Mincho" panose="02020609040205080304" pitchFamily="49" charset="-128"/>
              </a:rPr>
              <a:t>article/10.1007/s10900-008-9087-7#citeas</a:t>
            </a:r>
            <a:endParaRPr lang="en-US" sz="1100" dirty="0">
              <a:solidFill>
                <a:srgbClr val="000E2F"/>
              </a:solidFill>
            </a:endParaRPr>
          </a:p>
        </p:txBody>
      </p:sp>
    </p:spTree>
    <p:extLst>
      <p:ext uri="{BB962C8B-B14F-4D97-AF65-F5344CB8AC3E}">
        <p14:creationId xmlns:p14="http://schemas.microsoft.com/office/powerpoint/2010/main" val="376403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D3773C-103F-D023-07DA-C42882648929}"/>
              </a:ext>
            </a:extLst>
          </p:cNvPr>
          <p:cNvSpPr>
            <a:spLocks noGrp="1"/>
          </p:cNvSpPr>
          <p:nvPr>
            <p:ph type="title"/>
          </p:nvPr>
        </p:nvSpPr>
        <p:spPr>
          <a:xfrm>
            <a:off x="643467" y="816638"/>
            <a:ext cx="3367359" cy="5224724"/>
          </a:xfrm>
        </p:spPr>
        <p:txBody>
          <a:bodyPr anchor="ctr">
            <a:normAutofit/>
          </a:bodyPr>
          <a:lstStyle/>
          <a:p>
            <a:pPr algn="ctr"/>
            <a:r>
              <a:rPr lang="en-US" sz="5400" b="1">
                <a:solidFill>
                  <a:srgbClr val="683D83"/>
                </a:solidFill>
              </a:rPr>
              <a:t>Thank you!</a:t>
            </a:r>
          </a:p>
        </p:txBody>
      </p:sp>
      <p:sp>
        <p:nvSpPr>
          <p:cNvPr id="3" name="Content Placeholder 2">
            <a:extLst>
              <a:ext uri="{FF2B5EF4-FFF2-40B4-BE49-F238E27FC236}">
                <a16:creationId xmlns:a16="http://schemas.microsoft.com/office/drawing/2014/main" id="{6DFF09BB-D6B4-E6C8-449B-D8C68CA93654}"/>
              </a:ext>
            </a:extLst>
          </p:cNvPr>
          <p:cNvSpPr>
            <a:spLocks noGrp="1"/>
          </p:cNvSpPr>
          <p:nvPr>
            <p:ph idx="1"/>
          </p:nvPr>
        </p:nvSpPr>
        <p:spPr>
          <a:xfrm>
            <a:off x="4377534" y="816638"/>
            <a:ext cx="6180702" cy="5224724"/>
          </a:xfrm>
        </p:spPr>
        <p:txBody>
          <a:bodyPr anchor="ctr">
            <a:normAutofit/>
          </a:bodyPr>
          <a:lstStyle/>
          <a:p>
            <a:pPr marL="0" indent="0">
              <a:buNone/>
            </a:pPr>
            <a:r>
              <a:rPr lang="en-US" sz="2400" dirty="0"/>
              <a:t>For more information on the      information presented today, contact:</a:t>
            </a:r>
          </a:p>
          <a:p>
            <a:pPr marL="0" indent="0">
              <a:buNone/>
            </a:pPr>
            <a:endParaRPr lang="en-US" sz="2400" dirty="0"/>
          </a:p>
          <a:p>
            <a:pPr marL="0" indent="0">
              <a:buNone/>
            </a:pPr>
            <a:r>
              <a:rPr lang="en-US" sz="2400" dirty="0"/>
              <a:t>Christine Guerette, </a:t>
            </a:r>
            <a:r>
              <a:rPr lang="en-US" sz="2400" dirty="0">
                <a:hlinkClick r:id="rId3"/>
              </a:rPr>
              <a:t>cguerette@uchc.edu</a:t>
            </a:r>
            <a:endParaRPr lang="en-US" sz="2400" dirty="0"/>
          </a:p>
        </p:txBody>
      </p:sp>
    </p:spTree>
    <p:extLst>
      <p:ext uri="{BB962C8B-B14F-4D97-AF65-F5344CB8AC3E}">
        <p14:creationId xmlns:p14="http://schemas.microsoft.com/office/powerpoint/2010/main" val="300196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EFD0-7000-AD59-94F7-536E3F3BC5AF}"/>
              </a:ext>
            </a:extLst>
          </p:cNvPr>
          <p:cNvSpPr>
            <a:spLocks noGrp="1"/>
          </p:cNvSpPr>
          <p:nvPr>
            <p:ph type="title"/>
          </p:nvPr>
        </p:nvSpPr>
        <p:spPr/>
        <p:txBody>
          <a:bodyPr>
            <a:normAutofit/>
          </a:bodyPr>
          <a:lstStyle/>
          <a:p>
            <a:r>
              <a:rPr lang="en-US" dirty="0">
                <a:solidFill>
                  <a:srgbClr val="000E2F"/>
                </a:solidFill>
              </a:rPr>
              <a:t>Learning Objectives</a:t>
            </a:r>
          </a:p>
        </p:txBody>
      </p:sp>
      <p:graphicFrame>
        <p:nvGraphicFramePr>
          <p:cNvPr id="5" name="Content Placeholder 2">
            <a:extLst>
              <a:ext uri="{FF2B5EF4-FFF2-40B4-BE49-F238E27FC236}">
                <a16:creationId xmlns:a16="http://schemas.microsoft.com/office/drawing/2014/main" id="{956291D6-66D6-AC1D-48A8-C61F8AD23893}"/>
              </a:ext>
            </a:extLst>
          </p:cNvPr>
          <p:cNvGraphicFramePr>
            <a:graphicFrameLocks noGrp="1"/>
          </p:cNvGraphicFramePr>
          <p:nvPr>
            <p:ph idx="1"/>
            <p:extLst>
              <p:ext uri="{D42A27DB-BD31-4B8C-83A1-F6EECF244321}">
                <p14:modId xmlns:p14="http://schemas.microsoft.com/office/powerpoint/2010/main" val="2336879444"/>
              </p:ext>
            </p:extLst>
          </p:nvPr>
        </p:nvGraphicFramePr>
        <p:xfrm>
          <a:off x="677334" y="1930400"/>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38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a:xfrm>
            <a:off x="677334" y="609600"/>
            <a:ext cx="8729626" cy="1320800"/>
          </a:xfrm>
        </p:spPr>
        <p:txBody>
          <a:bodyPr/>
          <a:lstStyle/>
          <a:p>
            <a:r>
              <a:rPr lang="en-US">
                <a:solidFill>
                  <a:srgbClr val="000E2F"/>
                </a:solidFill>
              </a:rPr>
              <a:t>Adolescent Substance Use in Connecticut</a:t>
            </a:r>
          </a:p>
        </p:txBody>
      </p:sp>
      <p:sp>
        <p:nvSpPr>
          <p:cNvPr id="10" name="Content Placeholder 2">
            <a:extLst>
              <a:ext uri="{FF2B5EF4-FFF2-40B4-BE49-F238E27FC236}">
                <a16:creationId xmlns:a16="http://schemas.microsoft.com/office/drawing/2014/main" id="{0D96F560-7DD9-D885-A697-559B83C57D22}"/>
              </a:ext>
            </a:extLst>
          </p:cNvPr>
          <p:cNvSpPr txBox="1">
            <a:spLocks/>
          </p:cNvSpPr>
          <p:nvPr/>
        </p:nvSpPr>
        <p:spPr>
          <a:xfrm>
            <a:off x="3086664" y="2106511"/>
            <a:ext cx="5485835" cy="89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E2F"/>
                </a:solidFill>
              </a:rPr>
              <a:t>of high school students reported current use* of alcohol</a:t>
            </a:r>
          </a:p>
        </p:txBody>
      </p:sp>
      <p:sp>
        <p:nvSpPr>
          <p:cNvPr id="11" name="Content Placeholder 2">
            <a:extLst>
              <a:ext uri="{FF2B5EF4-FFF2-40B4-BE49-F238E27FC236}">
                <a16:creationId xmlns:a16="http://schemas.microsoft.com/office/drawing/2014/main" id="{9B3A5FE6-185A-5EAD-7646-FD0B35B76515}"/>
              </a:ext>
            </a:extLst>
          </p:cNvPr>
          <p:cNvSpPr txBox="1">
            <a:spLocks/>
          </p:cNvSpPr>
          <p:nvPr/>
        </p:nvSpPr>
        <p:spPr>
          <a:xfrm>
            <a:off x="3086664" y="4787345"/>
            <a:ext cx="5621401" cy="89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0E2F"/>
                </a:solidFill>
              </a:rPr>
              <a:t>of high school students reported current use* of marijuana</a:t>
            </a:r>
          </a:p>
        </p:txBody>
      </p:sp>
      <p:sp>
        <p:nvSpPr>
          <p:cNvPr id="7" name="TextBox 6">
            <a:extLst>
              <a:ext uri="{FF2B5EF4-FFF2-40B4-BE49-F238E27FC236}">
                <a16:creationId xmlns:a16="http://schemas.microsoft.com/office/drawing/2014/main" id="{2D53032B-237F-426D-5A2B-C009A7AEB4E4}"/>
              </a:ext>
            </a:extLst>
          </p:cNvPr>
          <p:cNvSpPr txBox="1"/>
          <p:nvPr/>
        </p:nvSpPr>
        <p:spPr>
          <a:xfrm>
            <a:off x="8287657" y="6150114"/>
            <a:ext cx="3904343" cy="707886"/>
          </a:xfrm>
          <a:prstGeom prst="rect">
            <a:avLst/>
          </a:prstGeom>
          <a:solidFill>
            <a:srgbClr val="FFFFFF"/>
          </a:solidFill>
          <a:ln>
            <a:solidFill>
              <a:srgbClr val="000E2F"/>
            </a:solidFill>
          </a:ln>
        </p:spPr>
        <p:txBody>
          <a:bodyPr wrap="square">
            <a:spAutoFit/>
          </a:bodyPr>
          <a:lstStyle/>
          <a:p>
            <a:pPr algn="r"/>
            <a:r>
              <a:rPr lang="en-US" sz="2000">
                <a:solidFill>
                  <a:srgbClr val="000E2F"/>
                </a:solidFill>
                <a:effectLst>
                  <a:outerShdw blurRad="50800" dist="38100" dir="5400000" algn="t" rotWithShape="0">
                    <a:schemeClr val="bg2">
                      <a:alpha val="40000"/>
                    </a:schemeClr>
                  </a:outerShdw>
                </a:effectLst>
              </a:rPr>
              <a:t>*current use = used substance at least once in the past 30 days </a:t>
            </a:r>
          </a:p>
        </p:txBody>
      </p:sp>
      <p:sp>
        <p:nvSpPr>
          <p:cNvPr id="8" name="TextBox 7">
            <a:extLst>
              <a:ext uri="{FF2B5EF4-FFF2-40B4-BE49-F238E27FC236}">
                <a16:creationId xmlns:a16="http://schemas.microsoft.com/office/drawing/2014/main" id="{9661FF6C-5DFD-6C2F-490C-951501DB2C71}"/>
              </a:ext>
            </a:extLst>
          </p:cNvPr>
          <p:cNvSpPr txBox="1"/>
          <p:nvPr/>
        </p:nvSpPr>
        <p:spPr>
          <a:xfrm>
            <a:off x="0" y="6488668"/>
            <a:ext cx="2514600" cy="369332"/>
          </a:xfrm>
          <a:prstGeom prst="rect">
            <a:avLst/>
          </a:prstGeom>
          <a:solidFill>
            <a:srgbClr val="FFFFFF"/>
          </a:solidFill>
        </p:spPr>
        <p:txBody>
          <a:bodyPr wrap="square" rtlCol="0">
            <a:spAutoFit/>
          </a:bodyPr>
          <a:lstStyle/>
          <a:p>
            <a:r>
              <a:rPr lang="en-US" i="1">
                <a:solidFill>
                  <a:srgbClr val="000E2F"/>
                </a:solidFill>
              </a:rPr>
              <a:t>Source: CSHS, 2023</a:t>
            </a:r>
          </a:p>
        </p:txBody>
      </p:sp>
      <p:pic>
        <p:nvPicPr>
          <p:cNvPr id="12" name="Picture 11" descr="A circle with a number and a purple circle&#10;&#10;Description automatically generated">
            <a:extLst>
              <a:ext uri="{FF2B5EF4-FFF2-40B4-BE49-F238E27FC236}">
                <a16:creationId xmlns:a16="http://schemas.microsoft.com/office/drawing/2014/main" id="{207FDBF8-9C89-E2B5-0200-75C45A286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92" y="1384386"/>
            <a:ext cx="2335548" cy="2335548"/>
          </a:xfrm>
          <a:prstGeom prst="rect">
            <a:avLst/>
          </a:prstGeom>
        </p:spPr>
      </p:pic>
      <p:pic>
        <p:nvPicPr>
          <p:cNvPr id="16" name="Picture 15" descr="A circle with a number and text&#10;&#10;Description automatically generated">
            <a:extLst>
              <a:ext uri="{FF2B5EF4-FFF2-40B4-BE49-F238E27FC236}">
                <a16:creationId xmlns:a16="http://schemas.microsoft.com/office/drawing/2014/main" id="{C83DA30B-1670-FCA7-0E99-F23CED9F4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492" y="4065220"/>
            <a:ext cx="2335548" cy="2335548"/>
          </a:xfrm>
          <a:prstGeom prst="rect">
            <a:avLst/>
          </a:prstGeom>
        </p:spPr>
      </p:pic>
    </p:spTree>
    <p:extLst>
      <p:ext uri="{BB962C8B-B14F-4D97-AF65-F5344CB8AC3E}">
        <p14:creationId xmlns:p14="http://schemas.microsoft.com/office/powerpoint/2010/main" val="297039702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a:xfrm>
            <a:off x="1279119" y="3214887"/>
            <a:ext cx="7837750" cy="781423"/>
          </a:xfrm>
        </p:spPr>
        <p:txBody>
          <a:bodyPr/>
          <a:lstStyle/>
          <a:p>
            <a:pPr algn="ctr"/>
            <a:r>
              <a:rPr lang="en-US" b="1" dirty="0">
                <a:solidFill>
                  <a:srgbClr val="000E2F"/>
                </a:solidFill>
              </a:rPr>
              <a:t>What is </a:t>
            </a:r>
            <a:r>
              <a:rPr lang="en-US" b="1" dirty="0">
                <a:solidFill>
                  <a:schemeClr val="accent5">
                    <a:lumMod val="50000"/>
                  </a:schemeClr>
                </a:solidFill>
              </a:rPr>
              <a:t>community readiness</a:t>
            </a:r>
            <a:r>
              <a:rPr lang="en-US" b="1" dirty="0">
                <a:solidFill>
                  <a:srgbClr val="000E2F"/>
                </a:solidFill>
              </a:rPr>
              <a:t>?</a:t>
            </a:r>
          </a:p>
        </p:txBody>
      </p:sp>
      <p:sp>
        <p:nvSpPr>
          <p:cNvPr id="9" name="Circle: Hollow 8">
            <a:extLst>
              <a:ext uri="{FF2B5EF4-FFF2-40B4-BE49-F238E27FC236}">
                <a16:creationId xmlns:a16="http://schemas.microsoft.com/office/drawing/2014/main" id="{203F5911-57E1-C33C-F664-A3C78A4D135F}"/>
              </a:ext>
            </a:extLst>
          </p:cNvPr>
          <p:cNvSpPr/>
          <p:nvPr/>
        </p:nvSpPr>
        <p:spPr>
          <a:xfrm>
            <a:off x="2962644" y="1373051"/>
            <a:ext cx="4495061" cy="4440739"/>
          </a:xfrm>
          <a:prstGeom prst="donut">
            <a:avLst>
              <a:gd name="adj" fmla="val 4037"/>
            </a:avLst>
          </a:prstGeom>
          <a:solidFill>
            <a:schemeClr val="accent5">
              <a:lumMod val="50000"/>
            </a:schemeClr>
          </a:solidFill>
          <a:ln>
            <a:solidFill>
              <a:srgbClr val="000E2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bg2"/>
              </a:solidFill>
            </a:endParaRPr>
          </a:p>
        </p:txBody>
      </p:sp>
      <p:grpSp>
        <p:nvGrpSpPr>
          <p:cNvPr id="4" name="Group 3">
            <a:extLst>
              <a:ext uri="{FF2B5EF4-FFF2-40B4-BE49-F238E27FC236}">
                <a16:creationId xmlns:a16="http://schemas.microsoft.com/office/drawing/2014/main" id="{0D2DDDB0-88CC-BB6D-78C4-797DC8D5642E}"/>
              </a:ext>
            </a:extLst>
          </p:cNvPr>
          <p:cNvGrpSpPr/>
          <p:nvPr/>
        </p:nvGrpSpPr>
        <p:grpSpPr>
          <a:xfrm>
            <a:off x="2263905" y="807625"/>
            <a:ext cx="5872220" cy="5598956"/>
            <a:chOff x="3149730" y="1131475"/>
            <a:chExt cx="5872220" cy="5598956"/>
          </a:xfrm>
        </p:grpSpPr>
        <p:sp>
          <p:nvSpPr>
            <p:cNvPr id="10" name="Oval 9">
              <a:extLst>
                <a:ext uri="{FF2B5EF4-FFF2-40B4-BE49-F238E27FC236}">
                  <a16:creationId xmlns:a16="http://schemas.microsoft.com/office/drawing/2014/main" id="{A927C954-E6CF-953D-765E-146FF78A9DC7}"/>
                </a:ext>
              </a:extLst>
            </p:cNvPr>
            <p:cNvSpPr/>
            <p:nvPr/>
          </p:nvSpPr>
          <p:spPr>
            <a:xfrm>
              <a:off x="3149730" y="2610389"/>
              <a:ext cx="1645920" cy="1645920"/>
            </a:xfrm>
            <a:prstGeom prst="ellipse">
              <a:avLst/>
            </a:prstGeom>
            <a:solidFill>
              <a:srgbClr val="CEDCE0"/>
            </a:solidFill>
            <a:ln>
              <a:solidFill>
                <a:srgbClr val="000E2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b="1" dirty="0">
                  <a:solidFill>
                    <a:srgbClr val="000E2F"/>
                  </a:solidFill>
                  <a:effectLst>
                    <a:outerShdw blurRad="63500" sx="102000" sy="102000" algn="ctr" rotWithShape="0">
                      <a:schemeClr val="bg1">
                        <a:alpha val="75000"/>
                      </a:schemeClr>
                    </a:outerShdw>
                  </a:effectLst>
                </a:rPr>
                <a:t>Data</a:t>
              </a:r>
            </a:p>
          </p:txBody>
        </p:sp>
        <p:sp>
          <p:nvSpPr>
            <p:cNvPr id="11" name="Oval 10">
              <a:extLst>
                <a:ext uri="{FF2B5EF4-FFF2-40B4-BE49-F238E27FC236}">
                  <a16:creationId xmlns:a16="http://schemas.microsoft.com/office/drawing/2014/main" id="{D50AB80A-E9E8-BD8C-5C35-B35AD685177B}"/>
                </a:ext>
              </a:extLst>
            </p:cNvPr>
            <p:cNvSpPr/>
            <p:nvPr/>
          </p:nvSpPr>
          <p:spPr>
            <a:xfrm>
              <a:off x="7376030" y="2594515"/>
              <a:ext cx="1645920" cy="1645920"/>
            </a:xfrm>
            <a:prstGeom prst="ellipse">
              <a:avLst/>
            </a:prstGeom>
            <a:solidFill>
              <a:srgbClr val="7098A2"/>
            </a:solidFill>
            <a:ln>
              <a:solidFill>
                <a:srgbClr val="000E2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b="1">
                  <a:solidFill>
                    <a:srgbClr val="000E2F"/>
                  </a:solidFill>
                  <a:effectLst>
                    <a:outerShdw blurRad="63500" sx="102000" sy="102000" algn="ctr" rotWithShape="0">
                      <a:schemeClr val="bg1">
                        <a:alpha val="75000"/>
                      </a:schemeClr>
                    </a:outerShdw>
                  </a:effectLst>
                </a:rPr>
                <a:t>Resources</a:t>
              </a:r>
            </a:p>
          </p:txBody>
        </p:sp>
        <p:sp>
          <p:nvSpPr>
            <p:cNvPr id="12" name="Oval 11">
              <a:extLst>
                <a:ext uri="{FF2B5EF4-FFF2-40B4-BE49-F238E27FC236}">
                  <a16:creationId xmlns:a16="http://schemas.microsoft.com/office/drawing/2014/main" id="{A012669C-9A83-9CE8-F70E-A368508D9F61}"/>
                </a:ext>
              </a:extLst>
            </p:cNvPr>
            <p:cNvSpPr/>
            <p:nvPr/>
          </p:nvSpPr>
          <p:spPr>
            <a:xfrm>
              <a:off x="6968443" y="4352991"/>
              <a:ext cx="1645920" cy="1645920"/>
            </a:xfrm>
            <a:prstGeom prst="ellipse">
              <a:avLst/>
            </a:prstGeom>
            <a:solidFill>
              <a:srgbClr val="87A8B1"/>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E2F"/>
                  </a:solidFill>
                  <a:effectLst>
                    <a:outerShdw blurRad="63500" sx="102000" sy="102000" algn="ctr" rotWithShape="0">
                      <a:schemeClr val="bg1">
                        <a:alpha val="75000"/>
                      </a:schemeClr>
                    </a:outerShdw>
                  </a:effectLst>
                </a:rPr>
                <a:t>Community knowledge of efforts</a:t>
              </a:r>
            </a:p>
          </p:txBody>
        </p:sp>
        <p:sp>
          <p:nvSpPr>
            <p:cNvPr id="13" name="Oval 12">
              <a:extLst>
                <a:ext uri="{FF2B5EF4-FFF2-40B4-BE49-F238E27FC236}">
                  <a16:creationId xmlns:a16="http://schemas.microsoft.com/office/drawing/2014/main" id="{92432CD4-1BB8-EA94-B8D5-EE6B5C809B75}"/>
                </a:ext>
              </a:extLst>
            </p:cNvPr>
            <p:cNvSpPr/>
            <p:nvPr/>
          </p:nvSpPr>
          <p:spPr>
            <a:xfrm>
              <a:off x="4262011" y="1131475"/>
              <a:ext cx="1645920" cy="1645920"/>
            </a:xfrm>
            <a:prstGeom prst="ellipse">
              <a:avLst/>
            </a:prstGeom>
            <a:solidFill>
              <a:schemeClr val="accent5">
                <a:lumMod val="20000"/>
                <a:lumOff val="8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0E2F"/>
                  </a:solidFill>
                  <a:effectLst>
                    <a:outerShdw blurRad="63500" sx="102000" sy="102000" algn="ctr" rotWithShape="0">
                      <a:schemeClr val="bg1">
                        <a:alpha val="75000"/>
                      </a:schemeClr>
                    </a:outerShdw>
                  </a:effectLst>
                </a:rPr>
                <a:t>Community knowledge of the issue</a:t>
              </a:r>
            </a:p>
          </p:txBody>
        </p:sp>
        <p:sp>
          <p:nvSpPr>
            <p:cNvPr id="14" name="Oval 13">
              <a:extLst>
                <a:ext uri="{FF2B5EF4-FFF2-40B4-BE49-F238E27FC236}">
                  <a16:creationId xmlns:a16="http://schemas.microsoft.com/office/drawing/2014/main" id="{437225E7-375F-F32B-132A-E5BEDF1D2566}"/>
                </a:ext>
              </a:extLst>
            </p:cNvPr>
            <p:cNvSpPr/>
            <p:nvPr/>
          </p:nvSpPr>
          <p:spPr>
            <a:xfrm>
              <a:off x="5262880" y="5084511"/>
              <a:ext cx="1645920" cy="1645920"/>
            </a:xfrm>
            <a:prstGeom prst="ellipse">
              <a:avLst/>
            </a:prstGeom>
            <a:solidFill>
              <a:srgbClr val="9EB9C0"/>
            </a:solidFill>
            <a:ln>
              <a:solidFill>
                <a:srgbClr val="000E2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b="1" dirty="0">
                  <a:solidFill>
                    <a:srgbClr val="000E2F"/>
                  </a:solidFill>
                  <a:effectLst>
                    <a:outerShdw blurRad="63500" sx="102000" sy="102000" algn="ctr" rotWithShape="0">
                      <a:schemeClr val="bg1">
                        <a:alpha val="75000"/>
                      </a:schemeClr>
                    </a:outerShdw>
                  </a:effectLst>
                </a:rPr>
                <a:t>Leadership</a:t>
              </a:r>
            </a:p>
          </p:txBody>
        </p:sp>
        <p:sp>
          <p:nvSpPr>
            <p:cNvPr id="15" name="Oval 14">
              <a:extLst>
                <a:ext uri="{FF2B5EF4-FFF2-40B4-BE49-F238E27FC236}">
                  <a16:creationId xmlns:a16="http://schemas.microsoft.com/office/drawing/2014/main" id="{EA8F24C8-6F53-D0B6-3682-61CA5887712A}"/>
                </a:ext>
              </a:extLst>
            </p:cNvPr>
            <p:cNvSpPr/>
            <p:nvPr/>
          </p:nvSpPr>
          <p:spPr>
            <a:xfrm>
              <a:off x="6269356" y="1131475"/>
              <a:ext cx="1645920" cy="1645920"/>
            </a:xfrm>
            <a:prstGeom prst="ellipse">
              <a:avLst/>
            </a:prstGeom>
            <a:solidFill>
              <a:schemeClr val="accent5">
                <a:lumMod val="75000"/>
              </a:schemeClr>
            </a:solidFill>
            <a:ln>
              <a:solidFill>
                <a:srgbClr val="000E2F"/>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dirty="0">
                  <a:solidFill>
                    <a:srgbClr val="000E2F"/>
                  </a:solidFill>
                  <a:effectLst>
                    <a:outerShdw blurRad="63500" sx="102000" sy="102000" algn="ctr" rotWithShape="0">
                      <a:schemeClr val="bg1">
                        <a:alpha val="75000"/>
                      </a:schemeClr>
                    </a:outerShdw>
                  </a:effectLst>
                </a:rPr>
                <a:t>Community concern</a:t>
              </a:r>
            </a:p>
          </p:txBody>
        </p:sp>
        <p:sp>
          <p:nvSpPr>
            <p:cNvPr id="3" name="Oval 2">
              <a:extLst>
                <a:ext uri="{FF2B5EF4-FFF2-40B4-BE49-F238E27FC236}">
                  <a16:creationId xmlns:a16="http://schemas.microsoft.com/office/drawing/2014/main" id="{57C4C8B1-4B37-B8B5-969E-1691D7C999C6}"/>
                </a:ext>
              </a:extLst>
            </p:cNvPr>
            <p:cNvSpPr/>
            <p:nvPr/>
          </p:nvSpPr>
          <p:spPr>
            <a:xfrm>
              <a:off x="3530491" y="4352991"/>
              <a:ext cx="1645920" cy="1645920"/>
            </a:xfrm>
            <a:prstGeom prst="ellipse">
              <a:avLst/>
            </a:prstGeom>
            <a:solidFill>
              <a:srgbClr val="B6CBD0"/>
            </a:solidFill>
            <a:ln>
              <a:solidFill>
                <a:srgbClr val="000E2F"/>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dirty="0">
                  <a:solidFill>
                    <a:srgbClr val="000E2F"/>
                  </a:solidFill>
                  <a:effectLst>
                    <a:outerShdw blurRad="63500" sx="102000" sy="102000" algn="ctr" rotWithShape="0">
                      <a:schemeClr val="bg1">
                        <a:alpha val="75000"/>
                      </a:schemeClr>
                    </a:outerShdw>
                  </a:effectLst>
                </a:rPr>
                <a:t>Community culture/ climate</a:t>
              </a:r>
            </a:p>
          </p:txBody>
        </p:sp>
      </p:grpSp>
      <p:grpSp>
        <p:nvGrpSpPr>
          <p:cNvPr id="26" name="Group 25">
            <a:extLst>
              <a:ext uri="{FF2B5EF4-FFF2-40B4-BE49-F238E27FC236}">
                <a16:creationId xmlns:a16="http://schemas.microsoft.com/office/drawing/2014/main" id="{0475FE07-0EA0-31DF-1B68-203EE46C762E}"/>
              </a:ext>
            </a:extLst>
          </p:cNvPr>
          <p:cNvGrpSpPr/>
          <p:nvPr/>
        </p:nvGrpSpPr>
        <p:grpSpPr>
          <a:xfrm>
            <a:off x="4109859" y="2429822"/>
            <a:ext cx="2176272" cy="2175029"/>
            <a:chOff x="4122039" y="2330288"/>
            <a:chExt cx="2176272" cy="2175029"/>
          </a:xfrm>
          <a:solidFill>
            <a:schemeClr val="accent5">
              <a:lumMod val="50000"/>
            </a:schemeClr>
          </a:solidFill>
        </p:grpSpPr>
        <p:sp>
          <p:nvSpPr>
            <p:cNvPr id="8" name="Oval 7">
              <a:extLst>
                <a:ext uri="{FF2B5EF4-FFF2-40B4-BE49-F238E27FC236}">
                  <a16:creationId xmlns:a16="http://schemas.microsoft.com/office/drawing/2014/main" id="{5B392086-4633-3336-B162-4D0BC89035C2}"/>
                </a:ext>
              </a:extLst>
            </p:cNvPr>
            <p:cNvSpPr/>
            <p:nvPr/>
          </p:nvSpPr>
          <p:spPr>
            <a:xfrm>
              <a:off x="4122039" y="2330288"/>
              <a:ext cx="2176272" cy="2175029"/>
            </a:xfrm>
            <a:prstGeom prst="ellipse">
              <a:avLst/>
            </a:prstGeom>
            <a:grpFill/>
            <a:ln>
              <a:solidFill>
                <a:srgbClr val="000E2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1">
                <a:solidFill>
                  <a:schemeClr val="bg2"/>
                </a:solidFill>
              </a:endParaRPr>
            </a:p>
          </p:txBody>
        </p:sp>
        <p:sp>
          <p:nvSpPr>
            <p:cNvPr id="5" name="TextBox 4">
              <a:extLst>
                <a:ext uri="{FF2B5EF4-FFF2-40B4-BE49-F238E27FC236}">
                  <a16:creationId xmlns:a16="http://schemas.microsoft.com/office/drawing/2014/main" id="{C396DDC7-C0B7-2732-A872-DCA1BA2E4519}"/>
                </a:ext>
              </a:extLst>
            </p:cNvPr>
            <p:cNvSpPr txBox="1"/>
            <p:nvPr/>
          </p:nvSpPr>
          <p:spPr>
            <a:xfrm>
              <a:off x="4478654" y="3094635"/>
              <a:ext cx="14630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ptos" panose="02110004020202020204"/>
                  <a:ea typeface="+mn-ea"/>
                  <a:cs typeface="+mn-cs"/>
                </a:rPr>
                <a:t>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ptos" panose="02110004020202020204"/>
                  <a:ea typeface="+mn-ea"/>
                  <a:cs typeface="+mn-cs"/>
                </a:rPr>
                <a:t>Readiness</a:t>
              </a:r>
            </a:p>
          </p:txBody>
        </p:sp>
      </p:grpSp>
    </p:spTree>
    <p:extLst>
      <p:ext uri="{BB962C8B-B14F-4D97-AF65-F5344CB8AC3E}">
        <p14:creationId xmlns:p14="http://schemas.microsoft.com/office/powerpoint/2010/main" val="229427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1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p:txBody>
          <a:bodyPr/>
          <a:lstStyle/>
          <a:p>
            <a:r>
              <a:rPr lang="en-US">
                <a:solidFill>
                  <a:srgbClr val="000E2F"/>
                </a:solidFill>
              </a:rPr>
              <a:t>How Do We Measure Community Readiness?</a:t>
            </a:r>
          </a:p>
        </p:txBody>
      </p:sp>
      <p:sp>
        <p:nvSpPr>
          <p:cNvPr id="3" name="Content Placeholder 2">
            <a:extLst>
              <a:ext uri="{FF2B5EF4-FFF2-40B4-BE49-F238E27FC236}">
                <a16:creationId xmlns:a16="http://schemas.microsoft.com/office/drawing/2014/main" id="{4F0E7312-49A7-F233-DEAC-DF192CACF65E}"/>
              </a:ext>
            </a:extLst>
          </p:cNvPr>
          <p:cNvSpPr>
            <a:spLocks noGrp="1"/>
          </p:cNvSpPr>
          <p:nvPr>
            <p:ph idx="1"/>
          </p:nvPr>
        </p:nvSpPr>
        <p:spPr/>
        <p:txBody>
          <a:bodyPr>
            <a:normAutofit/>
          </a:bodyPr>
          <a:lstStyle/>
          <a:p>
            <a:r>
              <a:rPr lang="en-US" sz="2000" dirty="0">
                <a:solidFill>
                  <a:srgbClr val="000E2F"/>
                </a:solidFill>
              </a:rPr>
              <a:t>Community Readiness Model (CRM)</a:t>
            </a:r>
          </a:p>
          <a:p>
            <a:pPr lvl="1"/>
            <a:r>
              <a:rPr lang="en-US" sz="1800" dirty="0">
                <a:solidFill>
                  <a:srgbClr val="000E2F"/>
                </a:solidFill>
              </a:rPr>
              <a:t>2</a:t>
            </a:r>
            <a:r>
              <a:rPr lang="en-US" sz="1800" baseline="30000" dirty="0">
                <a:solidFill>
                  <a:srgbClr val="000E2F"/>
                </a:solidFill>
              </a:rPr>
              <a:t>nd</a:t>
            </a:r>
            <a:r>
              <a:rPr lang="en-US" sz="1800" dirty="0">
                <a:solidFill>
                  <a:srgbClr val="000E2F"/>
                </a:solidFill>
              </a:rPr>
              <a:t> edition developed by </a:t>
            </a:r>
            <a:r>
              <a:rPr lang="en-US" sz="1800" dirty="0" err="1">
                <a:solidFill>
                  <a:srgbClr val="000E2F"/>
                </a:solidFill>
              </a:rPr>
              <a:t>Oetting</a:t>
            </a:r>
            <a:r>
              <a:rPr lang="en-US" sz="1800" dirty="0">
                <a:solidFill>
                  <a:srgbClr val="000E2F"/>
                </a:solidFill>
              </a:rPr>
              <a:t> et al., 2014</a:t>
            </a:r>
          </a:p>
        </p:txBody>
      </p:sp>
      <p:sp>
        <p:nvSpPr>
          <p:cNvPr id="4" name="Rectangle 3">
            <a:extLst>
              <a:ext uri="{FF2B5EF4-FFF2-40B4-BE49-F238E27FC236}">
                <a16:creationId xmlns:a16="http://schemas.microsoft.com/office/drawing/2014/main" id="{E8F7C3C6-3E1D-767B-4EB3-58A5CB82995A}"/>
              </a:ext>
            </a:extLst>
          </p:cNvPr>
          <p:cNvSpPr/>
          <p:nvPr/>
        </p:nvSpPr>
        <p:spPr>
          <a:xfrm>
            <a:off x="0" y="6311900"/>
            <a:ext cx="1353312" cy="54610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Stage 1: No awareness</a:t>
            </a:r>
          </a:p>
        </p:txBody>
      </p:sp>
      <p:sp>
        <p:nvSpPr>
          <p:cNvPr id="10" name="Rectangle 9">
            <a:extLst>
              <a:ext uri="{FF2B5EF4-FFF2-40B4-BE49-F238E27FC236}">
                <a16:creationId xmlns:a16="http://schemas.microsoft.com/office/drawing/2014/main" id="{B804BD1C-F5BF-1C0F-FAE1-2CD3BC258DE4}"/>
              </a:ext>
            </a:extLst>
          </p:cNvPr>
          <p:cNvSpPr/>
          <p:nvPr/>
        </p:nvSpPr>
        <p:spPr>
          <a:xfrm>
            <a:off x="1353312" y="6035040"/>
            <a:ext cx="1353312" cy="82296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2: Denial/ Resistance</a:t>
            </a:r>
          </a:p>
        </p:txBody>
      </p:sp>
      <p:sp>
        <p:nvSpPr>
          <p:cNvPr id="11" name="Rectangle 10">
            <a:extLst>
              <a:ext uri="{FF2B5EF4-FFF2-40B4-BE49-F238E27FC236}">
                <a16:creationId xmlns:a16="http://schemas.microsoft.com/office/drawing/2014/main" id="{A3216AB0-1A3F-185B-4097-0356CCC611B6}"/>
              </a:ext>
            </a:extLst>
          </p:cNvPr>
          <p:cNvSpPr/>
          <p:nvPr/>
        </p:nvSpPr>
        <p:spPr>
          <a:xfrm>
            <a:off x="2706624" y="5763260"/>
            <a:ext cx="1353312" cy="109728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3: Vague awareness</a:t>
            </a:r>
          </a:p>
        </p:txBody>
      </p:sp>
      <p:sp>
        <p:nvSpPr>
          <p:cNvPr id="12" name="Rectangle 11">
            <a:extLst>
              <a:ext uri="{FF2B5EF4-FFF2-40B4-BE49-F238E27FC236}">
                <a16:creationId xmlns:a16="http://schemas.microsoft.com/office/drawing/2014/main" id="{C1AFFCAD-4236-6BA6-E5C7-67AA36919392}"/>
              </a:ext>
            </a:extLst>
          </p:cNvPr>
          <p:cNvSpPr/>
          <p:nvPr/>
        </p:nvSpPr>
        <p:spPr>
          <a:xfrm>
            <a:off x="4059936" y="5486400"/>
            <a:ext cx="1353312" cy="137160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4: Pre-planning</a:t>
            </a:r>
          </a:p>
        </p:txBody>
      </p:sp>
      <p:sp>
        <p:nvSpPr>
          <p:cNvPr id="13" name="Rectangle 12">
            <a:extLst>
              <a:ext uri="{FF2B5EF4-FFF2-40B4-BE49-F238E27FC236}">
                <a16:creationId xmlns:a16="http://schemas.microsoft.com/office/drawing/2014/main" id="{6878E063-1BC3-AFF2-0AD4-00A4E9B20DDC}"/>
              </a:ext>
            </a:extLst>
          </p:cNvPr>
          <p:cNvSpPr/>
          <p:nvPr/>
        </p:nvSpPr>
        <p:spPr>
          <a:xfrm>
            <a:off x="5413248" y="5212080"/>
            <a:ext cx="1353312" cy="164592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5: Preparation</a:t>
            </a:r>
          </a:p>
        </p:txBody>
      </p:sp>
      <p:sp>
        <p:nvSpPr>
          <p:cNvPr id="14" name="Rectangle 13">
            <a:extLst>
              <a:ext uri="{FF2B5EF4-FFF2-40B4-BE49-F238E27FC236}">
                <a16:creationId xmlns:a16="http://schemas.microsoft.com/office/drawing/2014/main" id="{470EABF4-2E5C-0CA7-8AE0-BD431C452254}"/>
              </a:ext>
            </a:extLst>
          </p:cNvPr>
          <p:cNvSpPr/>
          <p:nvPr/>
        </p:nvSpPr>
        <p:spPr>
          <a:xfrm>
            <a:off x="6766560" y="4937760"/>
            <a:ext cx="1353312" cy="192024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6: Initiation</a:t>
            </a:r>
          </a:p>
        </p:txBody>
      </p:sp>
      <p:sp>
        <p:nvSpPr>
          <p:cNvPr id="15" name="Rectangle 14">
            <a:extLst>
              <a:ext uri="{FF2B5EF4-FFF2-40B4-BE49-F238E27FC236}">
                <a16:creationId xmlns:a16="http://schemas.microsoft.com/office/drawing/2014/main" id="{0587BDBA-1F02-98CC-52F2-89E178509058}"/>
              </a:ext>
            </a:extLst>
          </p:cNvPr>
          <p:cNvSpPr/>
          <p:nvPr/>
        </p:nvSpPr>
        <p:spPr>
          <a:xfrm>
            <a:off x="8091995" y="4665980"/>
            <a:ext cx="1393381" cy="219456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7: Stabilization</a:t>
            </a:r>
          </a:p>
        </p:txBody>
      </p:sp>
      <p:sp>
        <p:nvSpPr>
          <p:cNvPr id="16" name="Rectangle 15">
            <a:extLst>
              <a:ext uri="{FF2B5EF4-FFF2-40B4-BE49-F238E27FC236}">
                <a16:creationId xmlns:a16="http://schemas.microsoft.com/office/drawing/2014/main" id="{1CF4DB69-3A81-23BE-9249-49F5B1CA738A}"/>
              </a:ext>
            </a:extLst>
          </p:cNvPr>
          <p:cNvSpPr/>
          <p:nvPr/>
        </p:nvSpPr>
        <p:spPr>
          <a:xfrm>
            <a:off x="9423845" y="4389120"/>
            <a:ext cx="1451991" cy="246888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8: Confirmation</a:t>
            </a:r>
          </a:p>
        </p:txBody>
      </p:sp>
      <p:sp>
        <p:nvSpPr>
          <p:cNvPr id="17" name="Rectangle 16">
            <a:extLst>
              <a:ext uri="{FF2B5EF4-FFF2-40B4-BE49-F238E27FC236}">
                <a16:creationId xmlns:a16="http://schemas.microsoft.com/office/drawing/2014/main" id="{6A6E7140-E64D-04EF-087C-4F5F7CB3D8EB}"/>
              </a:ext>
            </a:extLst>
          </p:cNvPr>
          <p:cNvSpPr/>
          <p:nvPr/>
        </p:nvSpPr>
        <p:spPr>
          <a:xfrm>
            <a:off x="10826496" y="4114800"/>
            <a:ext cx="1353312" cy="2743200"/>
          </a:xfrm>
          <a:prstGeom prst="rect">
            <a:avLst/>
          </a:prstGeom>
          <a:solidFill>
            <a:schemeClr val="accent2">
              <a:lumMod val="50000"/>
            </a:schemeClr>
          </a:solidFill>
          <a:ln>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Stage 9: Community ownership</a:t>
            </a:r>
          </a:p>
        </p:txBody>
      </p:sp>
      <p:sp>
        <p:nvSpPr>
          <p:cNvPr id="18" name="Arrow: Left-Right 17">
            <a:extLst>
              <a:ext uri="{FF2B5EF4-FFF2-40B4-BE49-F238E27FC236}">
                <a16:creationId xmlns:a16="http://schemas.microsoft.com/office/drawing/2014/main" id="{D9B675E8-2C08-EC2A-1071-AC249C83E425}"/>
              </a:ext>
            </a:extLst>
          </p:cNvPr>
          <p:cNvSpPr/>
          <p:nvPr/>
        </p:nvSpPr>
        <p:spPr>
          <a:xfrm rot="20819407">
            <a:off x="3396243" y="4370825"/>
            <a:ext cx="4872209" cy="437843"/>
          </a:xfrm>
          <a:prstGeom prst="leftRightArrow">
            <a:avLst/>
          </a:prstGeom>
          <a:solidFill>
            <a:schemeClr val="accent2">
              <a:lumMod val="60000"/>
              <a:lumOff val="40000"/>
            </a:schemeClr>
          </a:solidFill>
          <a:ln w="28575">
            <a:solidFill>
              <a:srgbClr val="000E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9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2" presetClass="entr" presetSubtype="4" fill="hold" grpId="0" nodeType="afterEffect">
                                  <p:stCondLst>
                                    <p:cond delay="5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500"/>
                            </p:stCondLst>
                            <p:childTnLst>
                              <p:par>
                                <p:cTn id="57" presetID="26" presetClass="emph" presetSubtype="0" fill="hold" grpId="1" nodeType="after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8" grpId="1"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p:txBody>
          <a:bodyPr/>
          <a:lstStyle/>
          <a:p>
            <a:r>
              <a:rPr lang="en-US">
                <a:solidFill>
                  <a:srgbClr val="000E2F"/>
                </a:solidFill>
              </a:rPr>
              <a:t>Community Readiness Survey (CRS)</a:t>
            </a:r>
          </a:p>
        </p:txBody>
      </p:sp>
      <p:sp>
        <p:nvSpPr>
          <p:cNvPr id="3" name="Content Placeholder 2">
            <a:extLst>
              <a:ext uri="{FF2B5EF4-FFF2-40B4-BE49-F238E27FC236}">
                <a16:creationId xmlns:a16="http://schemas.microsoft.com/office/drawing/2014/main" id="{4F0E7312-49A7-F233-DEAC-DF192CACF65E}"/>
              </a:ext>
            </a:extLst>
          </p:cNvPr>
          <p:cNvSpPr>
            <a:spLocks noGrp="1"/>
          </p:cNvSpPr>
          <p:nvPr>
            <p:ph idx="1"/>
          </p:nvPr>
        </p:nvSpPr>
        <p:spPr>
          <a:xfrm>
            <a:off x="677333" y="1488613"/>
            <a:ext cx="9067167" cy="4393572"/>
          </a:xfrm>
        </p:spPr>
        <p:txBody>
          <a:bodyPr vert="horz" lIns="91440" tIns="45720" rIns="91440" bIns="45720" rtlCol="0" anchor="t">
            <a:normAutofit lnSpcReduction="10000"/>
          </a:bodyPr>
          <a:lstStyle/>
          <a:p>
            <a:r>
              <a:rPr lang="en-US" sz="2400" dirty="0">
                <a:solidFill>
                  <a:srgbClr val="000E2F"/>
                </a:solidFill>
              </a:rPr>
              <a:t>Statewide survey designed to assess CT’s readiness for substance misuse prevention at a community level</a:t>
            </a:r>
          </a:p>
          <a:p>
            <a:r>
              <a:rPr lang="en-US" sz="2400" dirty="0">
                <a:solidFill>
                  <a:srgbClr val="000E2F"/>
                </a:solidFill>
              </a:rPr>
              <a:t>Developed using the Community Readiness Model (CRM)</a:t>
            </a:r>
          </a:p>
          <a:p>
            <a:pPr lvl="1"/>
            <a:r>
              <a:rPr lang="en-US" sz="2000" dirty="0">
                <a:solidFill>
                  <a:srgbClr val="000E2F"/>
                </a:solidFill>
              </a:rPr>
              <a:t>Partnership including the Department of Mental Health and Addiction Services (DMHAS), regional planning partners, the Connecticut Clearinghouse, and the UConn School of Medicine</a:t>
            </a:r>
          </a:p>
          <a:p>
            <a:r>
              <a:rPr lang="en-US" sz="2400" u="sng" dirty="0">
                <a:solidFill>
                  <a:srgbClr val="000E2F"/>
                </a:solidFill>
              </a:rPr>
              <a:t>Respondent pool</a:t>
            </a:r>
            <a:r>
              <a:rPr lang="en-US" sz="2400" dirty="0">
                <a:solidFill>
                  <a:srgbClr val="000E2F"/>
                </a:solidFill>
              </a:rPr>
              <a:t>: key informants* identified by Regional Behavioral Health Action Organizations (RBHAOs)</a:t>
            </a:r>
          </a:p>
          <a:p>
            <a:endParaRPr lang="en-US" sz="2400" dirty="0">
              <a:solidFill>
                <a:srgbClr val="000E2F"/>
              </a:solidFill>
            </a:endParaRPr>
          </a:p>
          <a:p>
            <a:r>
              <a:rPr lang="en-US" sz="2400" dirty="0">
                <a:solidFill>
                  <a:srgbClr val="000E2F"/>
                </a:solidFill>
              </a:rPr>
              <a:t>The CRM and its nine stages were used to select survey items discussed in the following presentation. </a:t>
            </a:r>
          </a:p>
        </p:txBody>
      </p:sp>
      <p:sp>
        <p:nvSpPr>
          <p:cNvPr id="6" name="TextBox 5">
            <a:extLst>
              <a:ext uri="{FF2B5EF4-FFF2-40B4-BE49-F238E27FC236}">
                <a16:creationId xmlns:a16="http://schemas.microsoft.com/office/drawing/2014/main" id="{312308D2-7130-AE35-6F35-2AE89B52F6DD}"/>
              </a:ext>
            </a:extLst>
          </p:cNvPr>
          <p:cNvSpPr txBox="1"/>
          <p:nvPr/>
        </p:nvSpPr>
        <p:spPr>
          <a:xfrm>
            <a:off x="7058025" y="6211669"/>
            <a:ext cx="5133976" cy="646331"/>
          </a:xfrm>
          <a:prstGeom prst="rect">
            <a:avLst/>
          </a:prstGeom>
          <a:solidFill>
            <a:srgbClr val="FFFFFF"/>
          </a:solidFill>
          <a:ln>
            <a:solidFill>
              <a:srgbClr val="000E2F"/>
            </a:solidFill>
          </a:ln>
        </p:spPr>
        <p:txBody>
          <a:bodyPr wrap="square">
            <a:spAutoFit/>
          </a:bodyPr>
          <a:lstStyle/>
          <a:p>
            <a:pPr algn="r"/>
            <a:r>
              <a:rPr lang="en-US" dirty="0">
                <a:solidFill>
                  <a:srgbClr val="000E2F"/>
                </a:solidFill>
                <a:effectLst>
                  <a:outerShdw blurRad="50800" dist="38100" dir="5400000" algn="t" rotWithShape="0">
                    <a:schemeClr val="bg2">
                      <a:alpha val="40000"/>
                    </a:schemeClr>
                  </a:outerShdw>
                </a:effectLst>
              </a:rPr>
              <a:t>*key informant= someone who is knowledgeable about the issue of concern and the community</a:t>
            </a:r>
          </a:p>
        </p:txBody>
      </p:sp>
    </p:spTree>
    <p:extLst>
      <p:ext uri="{BB962C8B-B14F-4D97-AF65-F5344CB8AC3E}">
        <p14:creationId xmlns:p14="http://schemas.microsoft.com/office/powerpoint/2010/main" val="26872625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p:txBody>
          <a:bodyPr/>
          <a:lstStyle/>
          <a:p>
            <a:r>
              <a:rPr lang="en-US" dirty="0">
                <a:solidFill>
                  <a:srgbClr val="000E2F"/>
                </a:solidFill>
              </a:rPr>
              <a:t>Methods – Sample</a:t>
            </a:r>
          </a:p>
        </p:txBody>
      </p:sp>
      <p:sp>
        <p:nvSpPr>
          <p:cNvPr id="3" name="Content Placeholder 2">
            <a:extLst>
              <a:ext uri="{FF2B5EF4-FFF2-40B4-BE49-F238E27FC236}">
                <a16:creationId xmlns:a16="http://schemas.microsoft.com/office/drawing/2014/main" id="{4F0E7312-49A7-F233-DEAC-DF192CACF65E}"/>
              </a:ext>
            </a:extLst>
          </p:cNvPr>
          <p:cNvSpPr>
            <a:spLocks noGrp="1"/>
          </p:cNvSpPr>
          <p:nvPr>
            <p:ph idx="1"/>
          </p:nvPr>
        </p:nvSpPr>
        <p:spPr>
          <a:xfrm>
            <a:off x="677334" y="1421394"/>
            <a:ext cx="8596668" cy="1445631"/>
          </a:xfrm>
        </p:spPr>
        <p:txBody>
          <a:bodyPr vert="horz" lIns="91440" tIns="45720" rIns="91440" bIns="45720" rtlCol="0" anchor="t">
            <a:normAutofit/>
          </a:bodyPr>
          <a:lstStyle/>
          <a:p>
            <a:r>
              <a:rPr lang="en-US" sz="2400" dirty="0">
                <a:solidFill>
                  <a:srgbClr val="000E2F"/>
                </a:solidFill>
              </a:rPr>
              <a:t>Data source: 2022 CRS</a:t>
            </a:r>
          </a:p>
          <a:p>
            <a:pPr lvl="1"/>
            <a:r>
              <a:rPr lang="en-US" sz="2000" dirty="0">
                <a:solidFill>
                  <a:srgbClr val="000E2F"/>
                </a:solidFill>
              </a:rPr>
              <a:t>All 169 CT towns &amp; cities were represented in the survey</a:t>
            </a:r>
          </a:p>
          <a:p>
            <a:r>
              <a:rPr lang="en-US" sz="2400" dirty="0">
                <a:solidFill>
                  <a:srgbClr val="000E2F"/>
                </a:solidFill>
              </a:rPr>
              <a:t>Majority of key informants (n = 1202)</a:t>
            </a:r>
          </a:p>
        </p:txBody>
      </p:sp>
      <p:sp>
        <p:nvSpPr>
          <p:cNvPr id="4" name="TextBox 3">
            <a:extLst>
              <a:ext uri="{FF2B5EF4-FFF2-40B4-BE49-F238E27FC236}">
                <a16:creationId xmlns:a16="http://schemas.microsoft.com/office/drawing/2014/main" id="{5073447C-4829-D381-8BB3-CA6E942F1471}"/>
              </a:ext>
            </a:extLst>
          </p:cNvPr>
          <p:cNvSpPr txBox="1"/>
          <p:nvPr/>
        </p:nvSpPr>
        <p:spPr>
          <a:xfrm>
            <a:off x="7943850" y="5944195"/>
            <a:ext cx="4248150" cy="923330"/>
          </a:xfrm>
          <a:prstGeom prst="rect">
            <a:avLst/>
          </a:prstGeom>
          <a:solidFill>
            <a:srgbClr val="FFFFFF"/>
          </a:solidFill>
          <a:ln>
            <a:solidFill>
              <a:srgbClr val="000E2F"/>
            </a:solidFill>
          </a:ln>
        </p:spPr>
        <p:txBody>
          <a:bodyPr wrap="square">
            <a:spAutoFit/>
          </a:bodyPr>
          <a:lstStyle/>
          <a:p>
            <a:pPr algn="r"/>
            <a:r>
              <a:rPr lang="en-US" dirty="0">
                <a:solidFill>
                  <a:srgbClr val="000E2F"/>
                </a:solidFill>
                <a:effectLst>
                  <a:outerShdw blurRad="50800" dist="38100" dir="5400000" algn="t" rotWithShape="0">
                    <a:schemeClr val="bg2">
                      <a:alpha val="40000"/>
                    </a:schemeClr>
                  </a:outerShdw>
                </a:effectLst>
              </a:rPr>
              <a:t>*Race and sector are not comprised of mutually exclusive groups; respondents could select multiple options.</a:t>
            </a:r>
          </a:p>
        </p:txBody>
      </p:sp>
      <p:sp>
        <p:nvSpPr>
          <p:cNvPr id="6" name="Content Placeholder 2">
            <a:extLst>
              <a:ext uri="{FF2B5EF4-FFF2-40B4-BE49-F238E27FC236}">
                <a16:creationId xmlns:a16="http://schemas.microsoft.com/office/drawing/2014/main" id="{855BAE71-8D2E-8766-0449-AEEA99CB5374}"/>
              </a:ext>
            </a:extLst>
          </p:cNvPr>
          <p:cNvSpPr txBox="1">
            <a:spLocks/>
          </p:cNvSpPr>
          <p:nvPr/>
        </p:nvSpPr>
        <p:spPr>
          <a:xfrm>
            <a:off x="677334" y="2846564"/>
            <a:ext cx="8596668" cy="2457041"/>
          </a:xfrm>
          <a:prstGeom prst="rect">
            <a:avLst/>
          </a:prstGeom>
        </p:spPr>
        <p:txBody>
          <a:bodyPr vert="horz" lIns="91440" tIns="45720" rIns="91440" bIns="45720" numCol="2"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2000" dirty="0">
                <a:solidFill>
                  <a:srgbClr val="000E2F"/>
                </a:solidFill>
              </a:rPr>
              <a:t>ages 36-65 (73.4%)</a:t>
            </a:r>
          </a:p>
          <a:p>
            <a:pPr lvl="1"/>
            <a:r>
              <a:rPr lang="en-US" sz="2000" dirty="0">
                <a:solidFill>
                  <a:srgbClr val="000E2F"/>
                </a:solidFill>
              </a:rPr>
              <a:t>female-identifying (71.5%)</a:t>
            </a:r>
          </a:p>
          <a:p>
            <a:pPr lvl="1"/>
            <a:r>
              <a:rPr lang="en-US" sz="2000" dirty="0">
                <a:solidFill>
                  <a:srgbClr val="000E2F"/>
                </a:solidFill>
              </a:rPr>
              <a:t>non-Hispanic (94.1%)</a:t>
            </a:r>
          </a:p>
          <a:p>
            <a:pPr lvl="1"/>
            <a:r>
              <a:rPr lang="en-US" sz="2000" dirty="0">
                <a:solidFill>
                  <a:srgbClr val="000E2F"/>
                </a:solidFill>
              </a:rPr>
              <a:t>White* (88.5%)</a:t>
            </a:r>
          </a:p>
          <a:p>
            <a:pPr lvl="1"/>
            <a:r>
              <a:rPr lang="en-US" sz="2000" dirty="0">
                <a:solidFill>
                  <a:srgbClr val="000E2F"/>
                </a:solidFill>
              </a:rPr>
              <a:t>represented suburban communities (43.4%)</a:t>
            </a:r>
          </a:p>
          <a:p>
            <a:pPr lvl="1"/>
            <a:r>
              <a:rPr lang="en-US" sz="2000" dirty="0">
                <a:solidFill>
                  <a:srgbClr val="000E2F"/>
                </a:solidFill>
              </a:rPr>
              <a:t>represented* </a:t>
            </a:r>
          </a:p>
          <a:p>
            <a:pPr lvl="2"/>
            <a:r>
              <a:rPr lang="en-US" sz="1800" dirty="0">
                <a:solidFill>
                  <a:srgbClr val="000E2F"/>
                </a:solidFill>
              </a:rPr>
              <a:t>schools (27.9%), </a:t>
            </a:r>
          </a:p>
          <a:p>
            <a:pPr lvl="2"/>
            <a:r>
              <a:rPr lang="en-US" sz="1800" dirty="0">
                <a:solidFill>
                  <a:srgbClr val="000E2F"/>
                </a:solidFill>
              </a:rPr>
              <a:t>parents (26.5%), and/or </a:t>
            </a:r>
          </a:p>
          <a:p>
            <a:pPr lvl="2"/>
            <a:r>
              <a:rPr lang="en-US" sz="1800" dirty="0">
                <a:solidFill>
                  <a:srgbClr val="000E2F"/>
                </a:solidFill>
              </a:rPr>
              <a:t>youth-serving organizations (22.9%)</a:t>
            </a:r>
          </a:p>
        </p:txBody>
      </p:sp>
    </p:spTree>
    <p:extLst>
      <p:ext uri="{BB962C8B-B14F-4D97-AF65-F5344CB8AC3E}">
        <p14:creationId xmlns:p14="http://schemas.microsoft.com/office/powerpoint/2010/main" val="12436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500"/>
                                        <p:tgtEl>
                                          <p:spTgt spid="6">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P spid="6" grpId="0" uiExpand="1" build="p" bldLvl="2"/>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6F2D0-4F12-2AF6-0802-917A82B24D5A}"/>
              </a:ext>
            </a:extLst>
          </p:cNvPr>
          <p:cNvSpPr>
            <a:spLocks noGrp="1"/>
          </p:cNvSpPr>
          <p:nvPr>
            <p:ph idx="1"/>
          </p:nvPr>
        </p:nvSpPr>
        <p:spPr>
          <a:xfrm>
            <a:off x="353484" y="1438276"/>
            <a:ext cx="8596668" cy="419100"/>
          </a:xfrm>
        </p:spPr>
        <p:txBody>
          <a:bodyPr/>
          <a:lstStyle/>
          <a:p>
            <a:r>
              <a:rPr lang="en-US" sz="1800" b="1" dirty="0">
                <a:solidFill>
                  <a:srgbClr val="000E2F"/>
                </a:solidFill>
              </a:rPr>
              <a:t>I think that most residents in this town/city...</a:t>
            </a:r>
            <a:endParaRPr lang="en-US" dirty="0"/>
          </a:p>
        </p:txBody>
      </p:sp>
      <p:sp>
        <p:nvSpPr>
          <p:cNvPr id="4" name="Title 1">
            <a:extLst>
              <a:ext uri="{FF2B5EF4-FFF2-40B4-BE49-F238E27FC236}">
                <a16:creationId xmlns:a16="http://schemas.microsoft.com/office/drawing/2014/main" id="{C52BEDD6-05E6-F04A-22AA-D98EF44C6130}"/>
              </a:ext>
            </a:extLst>
          </p:cNvPr>
          <p:cNvSpPr>
            <a:spLocks noGrp="1"/>
          </p:cNvSpPr>
          <p:nvPr>
            <p:ph type="title"/>
          </p:nvPr>
        </p:nvSpPr>
        <p:spPr>
          <a:xfrm>
            <a:off x="677334" y="609600"/>
            <a:ext cx="8596668" cy="967074"/>
          </a:xfrm>
        </p:spPr>
        <p:txBody>
          <a:bodyPr/>
          <a:lstStyle/>
          <a:p>
            <a:r>
              <a:rPr lang="en-US" dirty="0">
                <a:solidFill>
                  <a:srgbClr val="000E2F"/>
                </a:solidFill>
              </a:rPr>
              <a:t>Methods – Measures</a:t>
            </a:r>
          </a:p>
        </p:txBody>
      </p:sp>
      <p:sp>
        <p:nvSpPr>
          <p:cNvPr id="12" name="Content Placeholder 2">
            <a:extLst>
              <a:ext uri="{FF2B5EF4-FFF2-40B4-BE49-F238E27FC236}">
                <a16:creationId xmlns:a16="http://schemas.microsoft.com/office/drawing/2014/main" id="{F9A7F575-2A09-3233-4184-C18511E6509B}"/>
              </a:ext>
            </a:extLst>
          </p:cNvPr>
          <p:cNvSpPr txBox="1">
            <a:spLocks/>
          </p:cNvSpPr>
          <p:nvPr/>
        </p:nvSpPr>
        <p:spPr>
          <a:xfrm>
            <a:off x="353484" y="2964656"/>
            <a:ext cx="8596668" cy="9286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solidFill>
                  <a:srgbClr val="000E2F"/>
                </a:solidFill>
              </a:rPr>
              <a:t>To what extent are the following elements barriers to or assets for alcohol and other drug prevention activities in the town/city?</a:t>
            </a:r>
            <a:endParaRPr lang="en-US" dirty="0"/>
          </a:p>
        </p:txBody>
      </p:sp>
      <p:sp>
        <p:nvSpPr>
          <p:cNvPr id="13" name="Content Placeholder 2">
            <a:extLst>
              <a:ext uri="{FF2B5EF4-FFF2-40B4-BE49-F238E27FC236}">
                <a16:creationId xmlns:a16="http://schemas.microsoft.com/office/drawing/2014/main" id="{D14DCB00-9ED0-244C-9162-46D815E9688E}"/>
              </a:ext>
            </a:extLst>
          </p:cNvPr>
          <p:cNvSpPr txBox="1">
            <a:spLocks/>
          </p:cNvSpPr>
          <p:nvPr/>
        </p:nvSpPr>
        <p:spPr>
          <a:xfrm>
            <a:off x="353484" y="4772025"/>
            <a:ext cx="8596668" cy="6476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solidFill>
                  <a:srgbClr val="000E2F"/>
                </a:solidFill>
              </a:rPr>
              <a:t>How would you rate the town/city's current ability to undertake the following activities?</a:t>
            </a:r>
          </a:p>
        </p:txBody>
      </p:sp>
      <p:grpSp>
        <p:nvGrpSpPr>
          <p:cNvPr id="14" name="Group 13">
            <a:extLst>
              <a:ext uri="{FF2B5EF4-FFF2-40B4-BE49-F238E27FC236}">
                <a16:creationId xmlns:a16="http://schemas.microsoft.com/office/drawing/2014/main" id="{474949F5-2F58-C933-9AE8-0EEFB50622F6}"/>
              </a:ext>
            </a:extLst>
          </p:cNvPr>
          <p:cNvGrpSpPr/>
          <p:nvPr/>
        </p:nvGrpSpPr>
        <p:grpSpPr>
          <a:xfrm>
            <a:off x="4697070" y="1959677"/>
            <a:ext cx="4996392" cy="552367"/>
            <a:chOff x="2932446" y="4728959"/>
            <a:chExt cx="4996392" cy="552367"/>
          </a:xfrm>
        </p:grpSpPr>
        <p:sp>
          <p:nvSpPr>
            <p:cNvPr id="15" name="Oval 14">
              <a:extLst>
                <a:ext uri="{FF2B5EF4-FFF2-40B4-BE49-F238E27FC236}">
                  <a16:creationId xmlns:a16="http://schemas.microsoft.com/office/drawing/2014/main" id="{7729E34C-6910-D3A5-25FA-2A20E19BCBDA}"/>
                </a:ext>
              </a:extLst>
            </p:cNvPr>
            <p:cNvSpPr/>
            <p:nvPr/>
          </p:nvSpPr>
          <p:spPr>
            <a:xfrm>
              <a:off x="3504140"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FAA776C-91BA-7E5D-934A-823E9E8910AD}"/>
                </a:ext>
              </a:extLst>
            </p:cNvPr>
            <p:cNvSpPr/>
            <p:nvPr/>
          </p:nvSpPr>
          <p:spPr>
            <a:xfrm>
              <a:off x="4666292"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E68E4B1-E861-8DF4-3B61-AF4E50E5D72B}"/>
                </a:ext>
              </a:extLst>
            </p:cNvPr>
            <p:cNvSpPr/>
            <p:nvPr/>
          </p:nvSpPr>
          <p:spPr>
            <a:xfrm>
              <a:off x="5828444"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E292BD4-4588-6796-E85B-15BE216476DC}"/>
                </a:ext>
              </a:extLst>
            </p:cNvPr>
            <p:cNvSpPr/>
            <p:nvPr/>
          </p:nvSpPr>
          <p:spPr>
            <a:xfrm>
              <a:off x="6990596"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599E989-143F-487D-1F2D-546868F96501}"/>
                </a:ext>
              </a:extLst>
            </p:cNvPr>
            <p:cNvSpPr txBox="1"/>
            <p:nvPr/>
          </p:nvSpPr>
          <p:spPr>
            <a:xfrm>
              <a:off x="2932446" y="4729896"/>
              <a:ext cx="1348967" cy="276999"/>
            </a:xfrm>
            <a:prstGeom prst="rect">
              <a:avLst/>
            </a:prstGeom>
            <a:noFill/>
          </p:spPr>
          <p:txBody>
            <a:bodyPr wrap="square" rtlCol="0">
              <a:spAutoFit/>
            </a:bodyPr>
            <a:lstStyle/>
            <a:p>
              <a:pPr algn="ctr"/>
              <a:r>
                <a:rPr lang="en-US" sz="1200" i="1" dirty="0"/>
                <a:t>Strongly agree</a:t>
              </a:r>
            </a:p>
          </p:txBody>
        </p:sp>
        <p:sp>
          <p:nvSpPr>
            <p:cNvPr id="20" name="TextBox 19">
              <a:extLst>
                <a:ext uri="{FF2B5EF4-FFF2-40B4-BE49-F238E27FC236}">
                  <a16:creationId xmlns:a16="http://schemas.microsoft.com/office/drawing/2014/main" id="{C5EEACDE-16A8-B597-FA2A-E690083DC695}"/>
                </a:ext>
              </a:extLst>
            </p:cNvPr>
            <p:cNvSpPr txBox="1"/>
            <p:nvPr/>
          </p:nvSpPr>
          <p:spPr>
            <a:xfrm>
              <a:off x="6308552" y="4728959"/>
              <a:ext cx="1620286" cy="276999"/>
            </a:xfrm>
            <a:prstGeom prst="rect">
              <a:avLst/>
            </a:prstGeom>
            <a:noFill/>
          </p:spPr>
          <p:txBody>
            <a:bodyPr wrap="square" rtlCol="0">
              <a:spAutoFit/>
            </a:bodyPr>
            <a:lstStyle/>
            <a:p>
              <a:pPr algn="ctr"/>
              <a:r>
                <a:rPr lang="en-US" sz="1200" i="1" dirty="0"/>
                <a:t>Strongly disagree</a:t>
              </a:r>
            </a:p>
          </p:txBody>
        </p:sp>
      </p:grpSp>
      <p:grpSp>
        <p:nvGrpSpPr>
          <p:cNvPr id="21" name="Group 20">
            <a:extLst>
              <a:ext uri="{FF2B5EF4-FFF2-40B4-BE49-F238E27FC236}">
                <a16:creationId xmlns:a16="http://schemas.microsoft.com/office/drawing/2014/main" id="{324D7EFF-540A-6386-DFD0-9F99727DCF14}"/>
              </a:ext>
            </a:extLst>
          </p:cNvPr>
          <p:cNvGrpSpPr/>
          <p:nvPr/>
        </p:nvGrpSpPr>
        <p:grpSpPr>
          <a:xfrm>
            <a:off x="4651818" y="3664307"/>
            <a:ext cx="4823448" cy="736511"/>
            <a:chOff x="2897608" y="4549876"/>
            <a:chExt cx="4823448" cy="736511"/>
          </a:xfrm>
        </p:grpSpPr>
        <p:sp>
          <p:nvSpPr>
            <p:cNvPr id="22" name="Oval 21">
              <a:extLst>
                <a:ext uri="{FF2B5EF4-FFF2-40B4-BE49-F238E27FC236}">
                  <a16:creationId xmlns:a16="http://schemas.microsoft.com/office/drawing/2014/main" id="{BB0073FA-88C3-1696-60D5-389FA38B2827}"/>
                </a:ext>
              </a:extLst>
            </p:cNvPr>
            <p:cNvSpPr/>
            <p:nvPr/>
          </p:nvSpPr>
          <p:spPr>
            <a:xfrm>
              <a:off x="3522253"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91E1FC-8BCB-7CA9-2531-9CC283CCE47E}"/>
                </a:ext>
              </a:extLst>
            </p:cNvPr>
            <p:cNvSpPr/>
            <p:nvPr/>
          </p:nvSpPr>
          <p:spPr>
            <a:xfrm>
              <a:off x="4395123"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19B0E1A-064F-4C8A-814B-4AC9B50B092B}"/>
                </a:ext>
              </a:extLst>
            </p:cNvPr>
            <p:cNvSpPr/>
            <p:nvPr/>
          </p:nvSpPr>
          <p:spPr>
            <a:xfrm>
              <a:off x="6130813" y="5078157"/>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EC7E2D1-9F2B-49BF-DB18-B0F0DF911081}"/>
                </a:ext>
              </a:extLst>
            </p:cNvPr>
            <p:cNvSpPr/>
            <p:nvPr/>
          </p:nvSpPr>
          <p:spPr>
            <a:xfrm>
              <a:off x="7008709"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B72C89D-5ABA-3A52-C0A3-CAB3766CD6FC}"/>
                </a:ext>
              </a:extLst>
            </p:cNvPr>
            <p:cNvSpPr txBox="1"/>
            <p:nvPr/>
          </p:nvSpPr>
          <p:spPr>
            <a:xfrm>
              <a:off x="2897608" y="4765319"/>
              <a:ext cx="1454868" cy="276999"/>
            </a:xfrm>
            <a:prstGeom prst="rect">
              <a:avLst/>
            </a:prstGeom>
            <a:noFill/>
          </p:spPr>
          <p:txBody>
            <a:bodyPr wrap="square" rtlCol="0">
              <a:spAutoFit/>
            </a:bodyPr>
            <a:lstStyle/>
            <a:p>
              <a:pPr algn="ctr"/>
              <a:r>
                <a:rPr lang="en-US" sz="1200" i="1" dirty="0"/>
                <a:t>A great barrier</a:t>
              </a:r>
            </a:p>
          </p:txBody>
        </p:sp>
        <p:sp>
          <p:nvSpPr>
            <p:cNvPr id="27" name="TextBox 26">
              <a:extLst>
                <a:ext uri="{FF2B5EF4-FFF2-40B4-BE49-F238E27FC236}">
                  <a16:creationId xmlns:a16="http://schemas.microsoft.com/office/drawing/2014/main" id="{FD6C2D26-58CE-9518-9109-691F763EAE83}"/>
                </a:ext>
              </a:extLst>
            </p:cNvPr>
            <p:cNvSpPr txBox="1"/>
            <p:nvPr/>
          </p:nvSpPr>
          <p:spPr>
            <a:xfrm>
              <a:off x="6504142" y="4765319"/>
              <a:ext cx="1216914" cy="276999"/>
            </a:xfrm>
            <a:prstGeom prst="rect">
              <a:avLst/>
            </a:prstGeom>
            <a:noFill/>
          </p:spPr>
          <p:txBody>
            <a:bodyPr wrap="square" rtlCol="0">
              <a:spAutoFit/>
            </a:bodyPr>
            <a:lstStyle/>
            <a:p>
              <a:pPr algn="ctr"/>
              <a:r>
                <a:rPr lang="en-US" sz="1200" i="1"/>
                <a:t>A great asset</a:t>
              </a:r>
            </a:p>
          </p:txBody>
        </p:sp>
        <p:sp>
          <p:nvSpPr>
            <p:cNvPr id="28" name="Oval 27">
              <a:extLst>
                <a:ext uri="{FF2B5EF4-FFF2-40B4-BE49-F238E27FC236}">
                  <a16:creationId xmlns:a16="http://schemas.microsoft.com/office/drawing/2014/main" id="{ECD6E69C-E95E-A83C-43A4-65611B4CD05D}"/>
                </a:ext>
              </a:extLst>
            </p:cNvPr>
            <p:cNvSpPr/>
            <p:nvPr/>
          </p:nvSpPr>
          <p:spPr>
            <a:xfrm>
              <a:off x="5262968" y="5073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3BB0ED9-C753-5A31-5F6F-BD21015FE86A}"/>
                </a:ext>
              </a:extLst>
            </p:cNvPr>
            <p:cNvSpPr txBox="1"/>
            <p:nvPr/>
          </p:nvSpPr>
          <p:spPr>
            <a:xfrm>
              <a:off x="4641571" y="4549876"/>
              <a:ext cx="1412766" cy="461665"/>
            </a:xfrm>
            <a:prstGeom prst="rect">
              <a:avLst/>
            </a:prstGeom>
            <a:noFill/>
          </p:spPr>
          <p:txBody>
            <a:bodyPr wrap="square" rtlCol="0">
              <a:spAutoFit/>
            </a:bodyPr>
            <a:lstStyle/>
            <a:p>
              <a:pPr algn="ctr"/>
              <a:r>
                <a:rPr lang="en-US" sz="1200" i="1"/>
                <a:t>Neither barrier nor an asset</a:t>
              </a:r>
            </a:p>
          </p:txBody>
        </p:sp>
      </p:grpSp>
      <p:grpSp>
        <p:nvGrpSpPr>
          <p:cNvPr id="30" name="Group 29">
            <a:extLst>
              <a:ext uri="{FF2B5EF4-FFF2-40B4-BE49-F238E27FC236}">
                <a16:creationId xmlns:a16="http://schemas.microsoft.com/office/drawing/2014/main" id="{49A5ED69-6DD5-555E-31EF-6EC320E47267}"/>
              </a:ext>
            </a:extLst>
          </p:cNvPr>
          <p:cNvGrpSpPr/>
          <p:nvPr/>
        </p:nvGrpSpPr>
        <p:grpSpPr>
          <a:xfrm>
            <a:off x="4651818" y="5559497"/>
            <a:ext cx="4823448" cy="521069"/>
            <a:chOff x="2535658" y="4001257"/>
            <a:chExt cx="4823448" cy="521069"/>
          </a:xfrm>
        </p:grpSpPr>
        <p:sp>
          <p:nvSpPr>
            <p:cNvPr id="31" name="Oval 30">
              <a:extLst>
                <a:ext uri="{FF2B5EF4-FFF2-40B4-BE49-F238E27FC236}">
                  <a16:creationId xmlns:a16="http://schemas.microsoft.com/office/drawing/2014/main" id="{BB0073FA-88C3-1696-60D5-389FA38B2827}"/>
                </a:ext>
              </a:extLst>
            </p:cNvPr>
            <p:cNvSpPr/>
            <p:nvPr/>
          </p:nvSpPr>
          <p:spPr>
            <a:xfrm>
              <a:off x="3160303" y="4309035"/>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691E1FC-8BCB-7CA9-2531-9CC283CCE47E}"/>
                </a:ext>
              </a:extLst>
            </p:cNvPr>
            <p:cNvSpPr/>
            <p:nvPr/>
          </p:nvSpPr>
          <p:spPr>
            <a:xfrm>
              <a:off x="4033173" y="4309035"/>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19B0E1A-064F-4C8A-814B-4AC9B50B092B}"/>
                </a:ext>
              </a:extLst>
            </p:cNvPr>
            <p:cNvSpPr/>
            <p:nvPr/>
          </p:nvSpPr>
          <p:spPr>
            <a:xfrm>
              <a:off x="5768863" y="4314096"/>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EC7E2D1-9F2B-49BF-DB18-B0F0DF911081}"/>
                </a:ext>
              </a:extLst>
            </p:cNvPr>
            <p:cNvSpPr/>
            <p:nvPr/>
          </p:nvSpPr>
          <p:spPr>
            <a:xfrm>
              <a:off x="6646759" y="4309035"/>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B72C89D-5ABA-3A52-C0A3-CAB3766CD6FC}"/>
                </a:ext>
              </a:extLst>
            </p:cNvPr>
            <p:cNvSpPr txBox="1"/>
            <p:nvPr/>
          </p:nvSpPr>
          <p:spPr>
            <a:xfrm>
              <a:off x="2535658" y="4001258"/>
              <a:ext cx="1454868" cy="276999"/>
            </a:xfrm>
            <a:prstGeom prst="rect">
              <a:avLst/>
            </a:prstGeom>
            <a:noFill/>
          </p:spPr>
          <p:txBody>
            <a:bodyPr wrap="square" rtlCol="0">
              <a:spAutoFit/>
            </a:bodyPr>
            <a:lstStyle/>
            <a:p>
              <a:pPr algn="ctr"/>
              <a:r>
                <a:rPr lang="en-US" sz="1200" i="1" dirty="0"/>
                <a:t>None</a:t>
              </a:r>
            </a:p>
          </p:txBody>
        </p:sp>
        <p:sp>
          <p:nvSpPr>
            <p:cNvPr id="36" name="TextBox 35">
              <a:extLst>
                <a:ext uri="{FF2B5EF4-FFF2-40B4-BE49-F238E27FC236}">
                  <a16:creationId xmlns:a16="http://schemas.microsoft.com/office/drawing/2014/main" id="{FD6C2D26-58CE-9518-9109-691F763EAE83}"/>
                </a:ext>
              </a:extLst>
            </p:cNvPr>
            <p:cNvSpPr txBox="1"/>
            <p:nvPr/>
          </p:nvSpPr>
          <p:spPr>
            <a:xfrm>
              <a:off x="6142192" y="4001258"/>
              <a:ext cx="1216914" cy="276999"/>
            </a:xfrm>
            <a:prstGeom prst="rect">
              <a:avLst/>
            </a:prstGeom>
            <a:noFill/>
          </p:spPr>
          <p:txBody>
            <a:bodyPr wrap="square" rtlCol="0">
              <a:spAutoFit/>
            </a:bodyPr>
            <a:lstStyle/>
            <a:p>
              <a:pPr algn="ctr"/>
              <a:r>
                <a:rPr lang="en-US" sz="1200" i="1"/>
                <a:t>Very high</a:t>
              </a:r>
            </a:p>
          </p:txBody>
        </p:sp>
        <p:sp>
          <p:nvSpPr>
            <p:cNvPr id="37" name="Oval 36">
              <a:extLst>
                <a:ext uri="{FF2B5EF4-FFF2-40B4-BE49-F238E27FC236}">
                  <a16:creationId xmlns:a16="http://schemas.microsoft.com/office/drawing/2014/main" id="{ECD6E69C-E95E-A83C-43A4-65611B4CD05D}"/>
                </a:ext>
              </a:extLst>
            </p:cNvPr>
            <p:cNvSpPr/>
            <p:nvPr/>
          </p:nvSpPr>
          <p:spPr>
            <a:xfrm>
              <a:off x="4901018" y="4309035"/>
              <a:ext cx="207780" cy="208230"/>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3BB0ED9-C753-5A31-5F6F-BD21015FE86A}"/>
                </a:ext>
              </a:extLst>
            </p:cNvPr>
            <p:cNvSpPr txBox="1"/>
            <p:nvPr/>
          </p:nvSpPr>
          <p:spPr>
            <a:xfrm>
              <a:off x="4273323" y="4001257"/>
              <a:ext cx="1412766" cy="276999"/>
            </a:xfrm>
            <a:prstGeom prst="rect">
              <a:avLst/>
            </a:prstGeom>
            <a:noFill/>
          </p:spPr>
          <p:txBody>
            <a:bodyPr wrap="square" rtlCol="0">
              <a:spAutoFit/>
            </a:bodyPr>
            <a:lstStyle/>
            <a:p>
              <a:pPr algn="ctr"/>
              <a:r>
                <a:rPr lang="en-US" sz="1200" i="1"/>
                <a:t>Moderate</a:t>
              </a:r>
            </a:p>
          </p:txBody>
        </p:sp>
      </p:grpSp>
      <p:sp>
        <p:nvSpPr>
          <p:cNvPr id="40" name="TextBox 39">
            <a:extLst>
              <a:ext uri="{FF2B5EF4-FFF2-40B4-BE49-F238E27FC236}">
                <a16:creationId xmlns:a16="http://schemas.microsoft.com/office/drawing/2014/main" id="{4ED117CE-CD35-6650-0031-7AAF11F58284}"/>
              </a:ext>
            </a:extLst>
          </p:cNvPr>
          <p:cNvSpPr txBox="1"/>
          <p:nvPr/>
        </p:nvSpPr>
        <p:spPr>
          <a:xfrm>
            <a:off x="959489" y="2085493"/>
            <a:ext cx="3581400" cy="646331"/>
          </a:xfrm>
          <a:prstGeom prst="rect">
            <a:avLst/>
          </a:prstGeom>
          <a:noFill/>
        </p:spPr>
        <p:txBody>
          <a:bodyPr wrap="square" rtlCol="0">
            <a:spAutoFit/>
          </a:bodyPr>
          <a:lstStyle/>
          <a:p>
            <a:r>
              <a:rPr lang="en-US" sz="1800" i="1" dirty="0">
                <a:solidFill>
                  <a:srgbClr val="000E2F"/>
                </a:solidFill>
              </a:rPr>
              <a:t>Are concerned about preventing substance misuse.</a:t>
            </a:r>
            <a:endParaRPr lang="en-US" sz="1800" dirty="0">
              <a:solidFill>
                <a:srgbClr val="000E2F"/>
              </a:solidFill>
            </a:endParaRPr>
          </a:p>
        </p:txBody>
      </p:sp>
      <p:sp>
        <p:nvSpPr>
          <p:cNvPr id="41" name="TextBox 40">
            <a:extLst>
              <a:ext uri="{FF2B5EF4-FFF2-40B4-BE49-F238E27FC236}">
                <a16:creationId xmlns:a16="http://schemas.microsoft.com/office/drawing/2014/main" id="{F5D80545-FDA1-8DED-C90F-68940C53244A}"/>
              </a:ext>
            </a:extLst>
          </p:cNvPr>
          <p:cNvSpPr txBox="1"/>
          <p:nvPr/>
        </p:nvSpPr>
        <p:spPr>
          <a:xfrm>
            <a:off x="959489" y="4106976"/>
            <a:ext cx="2888611" cy="369332"/>
          </a:xfrm>
          <a:prstGeom prst="rect">
            <a:avLst/>
          </a:prstGeom>
          <a:noFill/>
        </p:spPr>
        <p:txBody>
          <a:bodyPr wrap="square" rtlCol="0">
            <a:spAutoFit/>
          </a:bodyPr>
          <a:lstStyle/>
          <a:p>
            <a:r>
              <a:rPr lang="en-US" sz="1800" i="1" dirty="0">
                <a:solidFill>
                  <a:srgbClr val="000E2F"/>
                </a:solidFill>
              </a:rPr>
              <a:t>Availability of leadership.</a:t>
            </a:r>
            <a:endParaRPr lang="en-US" sz="1800" dirty="0">
              <a:solidFill>
                <a:srgbClr val="000E2F"/>
              </a:solidFill>
            </a:endParaRPr>
          </a:p>
        </p:txBody>
      </p:sp>
      <p:sp>
        <p:nvSpPr>
          <p:cNvPr id="42" name="TextBox 41">
            <a:extLst>
              <a:ext uri="{FF2B5EF4-FFF2-40B4-BE49-F238E27FC236}">
                <a16:creationId xmlns:a16="http://schemas.microsoft.com/office/drawing/2014/main" id="{8C7C1DEA-F53A-3009-EF5C-AE01C7AD307A}"/>
              </a:ext>
            </a:extLst>
          </p:cNvPr>
          <p:cNvSpPr txBox="1"/>
          <p:nvPr/>
        </p:nvSpPr>
        <p:spPr>
          <a:xfrm>
            <a:off x="901963" y="5648224"/>
            <a:ext cx="3692329" cy="646331"/>
          </a:xfrm>
          <a:prstGeom prst="rect">
            <a:avLst/>
          </a:prstGeom>
          <a:noFill/>
        </p:spPr>
        <p:txBody>
          <a:bodyPr wrap="square" rtlCol="0">
            <a:spAutoFit/>
          </a:bodyPr>
          <a:lstStyle/>
          <a:p>
            <a:r>
              <a:rPr lang="en-US" sz="1800" i="1" dirty="0">
                <a:solidFill>
                  <a:srgbClr val="000E2F"/>
                </a:solidFill>
              </a:rPr>
              <a:t>Collect data on the nature of local behavioral health problems.</a:t>
            </a:r>
            <a:endParaRPr lang="en-US" sz="1800" dirty="0">
              <a:solidFill>
                <a:srgbClr val="000E2F"/>
              </a:solidFill>
            </a:endParaRPr>
          </a:p>
        </p:txBody>
      </p:sp>
    </p:spTree>
    <p:extLst>
      <p:ext uri="{BB962C8B-B14F-4D97-AF65-F5344CB8AC3E}">
        <p14:creationId xmlns:p14="http://schemas.microsoft.com/office/powerpoint/2010/main" val="11950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2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20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grpId="0" nodeType="afterEffect">
                                  <p:stCondLst>
                                    <p:cond delay="200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20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314-00B6-3437-FFAA-25EF07AE2308}"/>
              </a:ext>
            </a:extLst>
          </p:cNvPr>
          <p:cNvSpPr>
            <a:spLocks noGrp="1"/>
          </p:cNvSpPr>
          <p:nvPr>
            <p:ph type="title"/>
          </p:nvPr>
        </p:nvSpPr>
        <p:spPr/>
        <p:txBody>
          <a:bodyPr/>
          <a:lstStyle/>
          <a:p>
            <a:r>
              <a:rPr lang="en-US">
                <a:solidFill>
                  <a:srgbClr val="000E2F"/>
                </a:solidFill>
              </a:rPr>
              <a:t>Methods – Analysis</a:t>
            </a:r>
          </a:p>
        </p:txBody>
      </p:sp>
      <p:sp>
        <p:nvSpPr>
          <p:cNvPr id="3" name="Content Placeholder 2">
            <a:extLst>
              <a:ext uri="{FF2B5EF4-FFF2-40B4-BE49-F238E27FC236}">
                <a16:creationId xmlns:a16="http://schemas.microsoft.com/office/drawing/2014/main" id="{4F0E7312-49A7-F233-DEAC-DF192CACF65E}"/>
              </a:ext>
            </a:extLst>
          </p:cNvPr>
          <p:cNvSpPr>
            <a:spLocks noGrp="1"/>
          </p:cNvSpPr>
          <p:nvPr>
            <p:ph idx="1"/>
          </p:nvPr>
        </p:nvSpPr>
        <p:spPr>
          <a:xfrm>
            <a:off x="677334" y="1626368"/>
            <a:ext cx="9633857" cy="4351338"/>
          </a:xfrm>
        </p:spPr>
        <p:txBody>
          <a:bodyPr vert="horz" lIns="91440" tIns="45720" rIns="91440" bIns="45720" rtlCol="0" anchor="t">
            <a:normAutofit/>
          </a:bodyPr>
          <a:lstStyle/>
          <a:p>
            <a:r>
              <a:rPr lang="en-US" sz="2000" dirty="0">
                <a:solidFill>
                  <a:srgbClr val="000E2F"/>
                </a:solidFill>
              </a:rPr>
              <a:t>Three linear regression models predicting community readiness stage</a:t>
            </a:r>
          </a:p>
          <a:p>
            <a:pPr lvl="1"/>
            <a:r>
              <a:rPr lang="en-US" sz="1800" dirty="0">
                <a:solidFill>
                  <a:srgbClr val="000E2F"/>
                </a:solidFill>
              </a:rPr>
              <a:t>Community attitudes</a:t>
            </a:r>
          </a:p>
          <a:p>
            <a:pPr lvl="1"/>
            <a:r>
              <a:rPr lang="en-US" sz="1800" dirty="0">
                <a:solidFill>
                  <a:srgbClr val="000E2F"/>
                </a:solidFill>
              </a:rPr>
              <a:t>Barriers and facilitators</a:t>
            </a:r>
          </a:p>
          <a:p>
            <a:pPr lvl="1"/>
            <a:r>
              <a:rPr lang="en-US" sz="1800" dirty="0">
                <a:solidFill>
                  <a:srgbClr val="000E2F"/>
                </a:solidFill>
              </a:rPr>
              <a:t>Town/community ability</a:t>
            </a:r>
          </a:p>
          <a:p>
            <a:r>
              <a:rPr lang="en-US" sz="2000" dirty="0">
                <a:solidFill>
                  <a:srgbClr val="000E2F"/>
                </a:solidFill>
              </a:rPr>
              <a:t>To account for multiple analyses (three models), the alpha level for regression analyses was set using a Bonferroni correction: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949B2B-48DE-30DD-E27E-3DDD59D09EC3}"/>
                  </a:ext>
                </a:extLst>
              </p:cNvPr>
              <p:cNvSpPr txBox="1"/>
              <p:nvPr/>
            </p:nvSpPr>
            <p:spPr>
              <a:xfrm>
                <a:off x="3682989" y="4401591"/>
                <a:ext cx="3080657" cy="10520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solidFill>
                            <a:srgbClr val="000E2F"/>
                          </a:solidFill>
                          <a:latin typeface="Cambria Math" panose="02040503050406030204" pitchFamily="18" charset="0"/>
                          <a:ea typeface="Cambria Math" panose="02040503050406030204" pitchFamily="18" charset="0"/>
                        </a:rPr>
                        <m:t>𝛼</m:t>
                      </m:r>
                      <m:r>
                        <a:rPr lang="en-US" sz="3600" b="0" i="1" smtClean="0">
                          <a:solidFill>
                            <a:srgbClr val="000E2F"/>
                          </a:solidFill>
                          <a:latin typeface="Cambria Math" panose="02040503050406030204" pitchFamily="18" charset="0"/>
                          <a:ea typeface="Cambria Math" panose="02040503050406030204" pitchFamily="18" charset="0"/>
                        </a:rPr>
                        <m:t>=</m:t>
                      </m:r>
                      <m:f>
                        <m:fPr>
                          <m:ctrlPr>
                            <a:rPr lang="en-US" sz="3600" b="0" i="1" smtClean="0">
                              <a:solidFill>
                                <a:srgbClr val="000E2F"/>
                              </a:solidFill>
                              <a:latin typeface="Cambria Math" panose="02040503050406030204" pitchFamily="18" charset="0"/>
                              <a:ea typeface="Cambria Math" panose="02040503050406030204" pitchFamily="18" charset="0"/>
                            </a:rPr>
                          </m:ctrlPr>
                        </m:fPr>
                        <m:num>
                          <m:r>
                            <a:rPr lang="en-US" sz="3600" b="0" i="1" smtClean="0">
                              <a:solidFill>
                                <a:srgbClr val="000E2F"/>
                              </a:solidFill>
                              <a:latin typeface="Cambria Math" panose="02040503050406030204" pitchFamily="18" charset="0"/>
                              <a:ea typeface="Cambria Math" panose="02040503050406030204" pitchFamily="18" charset="0"/>
                            </a:rPr>
                            <m:t>.05</m:t>
                          </m:r>
                        </m:num>
                        <m:den>
                          <m:r>
                            <a:rPr lang="en-US" sz="3600" b="0" i="1" smtClean="0">
                              <a:solidFill>
                                <a:srgbClr val="000E2F"/>
                              </a:solidFill>
                              <a:latin typeface="Cambria Math" panose="02040503050406030204" pitchFamily="18" charset="0"/>
                              <a:ea typeface="Cambria Math" panose="02040503050406030204" pitchFamily="18" charset="0"/>
                            </a:rPr>
                            <m:t>3</m:t>
                          </m:r>
                        </m:den>
                      </m:f>
                      <m:r>
                        <a:rPr lang="en-US" sz="3600" b="0" i="1" smtClean="0">
                          <a:solidFill>
                            <a:srgbClr val="000E2F"/>
                          </a:solidFill>
                          <a:latin typeface="Cambria Math" panose="02040503050406030204" pitchFamily="18" charset="0"/>
                          <a:ea typeface="Cambria Math" panose="02040503050406030204" pitchFamily="18" charset="0"/>
                        </a:rPr>
                        <m:t>=.017</m:t>
                      </m:r>
                    </m:oMath>
                  </m:oMathPara>
                </a14:m>
                <a:endParaRPr lang="en-US" sz="3600" dirty="0">
                  <a:solidFill>
                    <a:srgbClr val="000E2F"/>
                  </a:solidFill>
                </a:endParaRPr>
              </a:p>
            </p:txBody>
          </p:sp>
        </mc:Choice>
        <mc:Fallback xmlns="">
          <p:sp>
            <p:nvSpPr>
              <p:cNvPr id="4" name="TextBox 3">
                <a:extLst>
                  <a:ext uri="{FF2B5EF4-FFF2-40B4-BE49-F238E27FC236}">
                    <a16:creationId xmlns:a16="http://schemas.microsoft.com/office/drawing/2014/main" id="{38949B2B-48DE-30DD-E27E-3DDD59D09EC3}"/>
                  </a:ext>
                </a:extLst>
              </p:cNvPr>
              <p:cNvSpPr txBox="1">
                <a:spLocks noRot="1" noChangeAspect="1" noMove="1" noResize="1" noEditPoints="1" noAdjustHandles="1" noChangeArrowheads="1" noChangeShapeType="1" noTextEdit="1"/>
              </p:cNvSpPr>
              <p:nvPr/>
            </p:nvSpPr>
            <p:spPr>
              <a:xfrm>
                <a:off x="3682989" y="4401591"/>
                <a:ext cx="3080657" cy="1052019"/>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C60F6E4-876A-22DF-FEAB-9CF3A1B214E4}"/>
              </a:ext>
            </a:extLst>
          </p:cNvPr>
          <p:cNvSpPr txBox="1"/>
          <p:nvPr/>
        </p:nvSpPr>
        <p:spPr>
          <a:xfrm>
            <a:off x="7877175" y="6211669"/>
            <a:ext cx="4314826" cy="646331"/>
          </a:xfrm>
          <a:prstGeom prst="rect">
            <a:avLst/>
          </a:prstGeom>
          <a:solidFill>
            <a:srgbClr val="FFFFFF"/>
          </a:solidFill>
          <a:ln>
            <a:solidFill>
              <a:srgbClr val="000E2F"/>
            </a:solidFill>
          </a:ln>
        </p:spPr>
        <p:txBody>
          <a:bodyPr wrap="square">
            <a:spAutoFit/>
          </a:bodyPr>
          <a:lstStyle/>
          <a:p>
            <a:pPr algn="r"/>
            <a:r>
              <a:rPr lang="en-US" sz="1800" dirty="0">
                <a:effectLst/>
                <a:latin typeface="Segoe UI" panose="020B0502040204020203" pitchFamily="34" charset="0"/>
              </a:rPr>
              <a:t>Statistical analyses were conducted using R and IBM Statistics SPSS version 29.</a:t>
            </a:r>
            <a:endParaRPr lang="en-US" dirty="0">
              <a:solidFill>
                <a:srgbClr val="000E2F"/>
              </a:solidFill>
              <a:effectLst>
                <a:outerShdw blurRad="50800" dist="38100" dir="5400000" algn="t" rotWithShape="0">
                  <a:schemeClr val="bg2">
                    <a:alpha val="40000"/>
                  </a:schemeClr>
                </a:outerShdw>
              </a:effectLst>
            </a:endParaRPr>
          </a:p>
        </p:txBody>
      </p:sp>
    </p:spTree>
    <p:extLst>
      <p:ext uri="{BB962C8B-B14F-4D97-AF65-F5344CB8AC3E}">
        <p14:creationId xmlns:p14="http://schemas.microsoft.com/office/powerpoint/2010/main" val="241258854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Facet">
  <a:themeElements>
    <a:clrScheme name="Custom 4">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83D8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57c8f7-9422-4f07-aac7-3ef73f4f305a">
      <Terms xmlns="http://schemas.microsoft.com/office/infopath/2007/PartnerControls"/>
    </lcf76f155ced4ddcb4097134ff3c332f>
    <TaxCatchAll xmlns="68245ae8-cdc1-4d24-89b9-577776a56da1" xsi:nil="true"/>
    <SharedWithUsers xmlns="68245ae8-cdc1-4d24-89b9-577776a56da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6116F3B07AD94A8539A6275DBCA79E" ma:contentTypeVersion="15" ma:contentTypeDescription="Create a new document." ma:contentTypeScope="" ma:versionID="650fc3ee411f1c287cc9ac048e68a51e">
  <xsd:schema xmlns:xsd="http://www.w3.org/2001/XMLSchema" xmlns:xs="http://www.w3.org/2001/XMLSchema" xmlns:p="http://schemas.microsoft.com/office/2006/metadata/properties" xmlns:ns2="5b57c8f7-9422-4f07-aac7-3ef73f4f305a" xmlns:ns3="68245ae8-cdc1-4d24-89b9-577776a56da1" targetNamespace="http://schemas.microsoft.com/office/2006/metadata/properties" ma:root="true" ma:fieldsID="aad7c6b1873970d1c5fc6e379cabd779" ns2:_="" ns3:_="">
    <xsd:import namespace="5b57c8f7-9422-4f07-aac7-3ef73f4f305a"/>
    <xsd:import namespace="68245ae8-cdc1-4d24-89b9-577776a56da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7c8f7-9422-4f07-aac7-3ef73f4f30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23ba09-1520-432c-8078-5bf6a4e799c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245ae8-cdc1-4d24-89b9-577776a56d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f4ac80-6ef3-41cf-9e88-e492c4f34855}" ma:internalName="TaxCatchAll" ma:showField="CatchAllData" ma:web="68245ae8-cdc1-4d24-89b9-577776a56d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991BAE-4C13-4963-8967-B79FC9FB1790}">
  <ds:schemaRefs>
    <ds:schemaRef ds:uri="http://schemas.microsoft.com/office/2006/documentManagement/types"/>
    <ds:schemaRef ds:uri="http://purl.org/dc/dcmitype/"/>
    <ds:schemaRef ds:uri="http://schemas.openxmlformats.org/package/2006/metadata/core-properties"/>
    <ds:schemaRef ds:uri="4d44ad32-facd-40e7-a7e9-d32c6b21d00b"/>
    <ds:schemaRef ds:uri="http://purl.org/dc/elements/1.1/"/>
    <ds:schemaRef ds:uri="http://schemas.microsoft.com/office/2006/metadata/properties"/>
    <ds:schemaRef ds:uri="http://purl.org/dc/terms/"/>
    <ds:schemaRef ds:uri="http://schemas.microsoft.com/office/infopath/2007/PartnerControls"/>
    <ds:schemaRef ds:uri="791e20a6-7b30-4775-89ee-d688e6b1c0f1"/>
    <ds:schemaRef ds:uri="http://www.w3.org/XML/1998/namespace"/>
  </ds:schemaRefs>
</ds:datastoreItem>
</file>

<file path=customXml/itemProps2.xml><?xml version="1.0" encoding="utf-8"?>
<ds:datastoreItem xmlns:ds="http://schemas.openxmlformats.org/officeDocument/2006/customXml" ds:itemID="{11E1DA11-93B3-4080-A373-19A2886F074E}"/>
</file>

<file path=customXml/itemProps3.xml><?xml version="1.0" encoding="utf-8"?>
<ds:datastoreItem xmlns:ds="http://schemas.openxmlformats.org/officeDocument/2006/customXml" ds:itemID="{28D6AE93-F79D-4BAD-B7BA-32BA462B79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343</TotalTime>
  <Words>2623</Words>
  <Application>Microsoft Office PowerPoint</Application>
  <PresentationFormat>Widescreen</PresentationFormat>
  <Paragraphs>199</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Mincho</vt:lpstr>
      <vt:lpstr>Aptos</vt:lpstr>
      <vt:lpstr>Arial</vt:lpstr>
      <vt:lpstr>Cambria Math</vt:lpstr>
      <vt:lpstr>Canva Sans</vt:lpstr>
      <vt:lpstr>Canva Sans Bold</vt:lpstr>
      <vt:lpstr>Segoe UI</vt:lpstr>
      <vt:lpstr>Times New Roman</vt:lpstr>
      <vt:lpstr>Trebuchet MS</vt:lpstr>
      <vt:lpstr>Wingdings 3</vt:lpstr>
      <vt:lpstr>Facet</vt:lpstr>
      <vt:lpstr>Predicting Community Readiness for  Substance Misuse Prevention based on a Survey of Community Partners</vt:lpstr>
      <vt:lpstr>Learning Objectives</vt:lpstr>
      <vt:lpstr>Adolescent Substance Use in Connecticut</vt:lpstr>
      <vt:lpstr>What is community readiness?</vt:lpstr>
      <vt:lpstr>How Do We Measure Community Readiness?</vt:lpstr>
      <vt:lpstr>Community Readiness Survey (CRS)</vt:lpstr>
      <vt:lpstr>Methods – Sample</vt:lpstr>
      <vt:lpstr>Methods – Measures</vt:lpstr>
      <vt:lpstr>Methods – Analysis</vt:lpstr>
      <vt:lpstr>PowerPoint Presentation</vt:lpstr>
      <vt:lpstr>Discussion</vt:lpstr>
      <vt:lpstr>Considerations &amp; Limitations</vt:lpstr>
      <vt:lpstr>Next Steps</vt:lpstr>
      <vt:lpstr>Acknowledgements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Guerette,Christine E.</dc:creator>
  <cp:lastModifiedBy>Guerette,Christine E.</cp:lastModifiedBy>
  <cp:revision>2</cp:revision>
  <cp:lastPrinted>2024-11-18T00:58:58Z</cp:lastPrinted>
  <dcterms:created xsi:type="dcterms:W3CDTF">2024-10-08T14:40:19Z</dcterms:created>
  <dcterms:modified xsi:type="dcterms:W3CDTF">2024-11-22T14:24:42Z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0x010100C46116F3B07AD94A8539A6275DBCA79E</vt:lpwstr>
  </property>
  <property fmtid="{D5CDD505-2E9C-101B-9397-08002B2CF9AE}" pid="3" name="Order">
    <vt:r8>11300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